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6" r:id="rId2"/>
    <p:sldId id="295" r:id="rId3"/>
    <p:sldId id="296" r:id="rId4"/>
    <p:sldId id="291" r:id="rId5"/>
    <p:sldId id="3116" r:id="rId6"/>
    <p:sldId id="3115" r:id="rId7"/>
    <p:sldId id="3117" r:id="rId8"/>
    <p:sldId id="3105" r:id="rId9"/>
    <p:sldId id="277" r:id="rId10"/>
    <p:sldId id="3118" r:id="rId11"/>
    <p:sldId id="282" r:id="rId12"/>
    <p:sldId id="3119" r:id="rId13"/>
    <p:sldId id="3121" r:id="rId14"/>
    <p:sldId id="278" r:id="rId15"/>
    <p:sldId id="25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AED2"/>
    <a:srgbClr val="E2CBB7"/>
    <a:srgbClr val="4F9DC9"/>
    <a:srgbClr val="5766D7"/>
    <a:srgbClr val="92C3DE"/>
    <a:srgbClr val="C9E1EF"/>
    <a:srgbClr val="FCF7F2"/>
    <a:srgbClr val="554F4D"/>
    <a:srgbClr val="655D5B"/>
    <a:srgbClr val="EEE9E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911" autoAdjust="0"/>
  </p:normalViewPr>
  <p:slideViewPr>
    <p:cSldViewPr snapToGrid="0" showGuides="1">
      <p:cViewPr varScale="1">
        <p:scale>
          <a:sx n="107" d="100"/>
          <a:sy n="107" d="100"/>
        </p:scale>
        <p:origin x="75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Ex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</cx:chart>
  <cx:spPr>
    <a:solidFill>
      <a:schemeClr val="bg1"/>
    </a:solidFill>
    <a:ln>
      <a:solidFill>
        <a:srgbClr val="D0C4B0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A2621-C2B9-49CE-846C-7F86C84D85E3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A5BD0-19AF-4D6E-B2D6-F6D3DEA8B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571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976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296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848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5/24/2021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099660" cy="6858000"/>
          </a:xfrm>
          <a:custGeom>
            <a:avLst/>
            <a:gdLst>
              <a:gd name="connsiteX0" fmla="*/ 0 w 5099660"/>
              <a:gd name="connsiteY0" fmla="*/ 0 h 6858000"/>
              <a:gd name="connsiteX1" fmla="*/ 5099660 w 5099660"/>
              <a:gd name="connsiteY1" fmla="*/ 0 h 6858000"/>
              <a:gd name="connsiteX2" fmla="*/ 5099660 w 5099660"/>
              <a:gd name="connsiteY2" fmla="*/ 6858000 h 6858000"/>
              <a:gd name="connsiteX3" fmla="*/ 0 w 50996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660" h="6858000">
                <a:moveTo>
                  <a:pt x="0" y="0"/>
                </a:moveTo>
                <a:lnTo>
                  <a:pt x="5099660" y="0"/>
                </a:lnTo>
                <a:lnTo>
                  <a:pt x="50996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362891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9.svg"/><Relationship Id="rId5" Type="http://schemas.openxmlformats.org/officeDocument/2006/relationships/image" Target="../media/image22.png"/><Relationship Id="rId10" Type="http://schemas.openxmlformats.org/officeDocument/2006/relationships/image" Target="../media/image8.png"/><Relationship Id="rId4" Type="http://schemas.openxmlformats.org/officeDocument/2006/relationships/image" Target="../media/image21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3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5.png"/><Relationship Id="rId7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E8DB10-764D-45FC-AB61-1DD0D37C8E80}"/>
              </a:ext>
            </a:extLst>
          </p:cNvPr>
          <p:cNvSpPr txBox="1"/>
          <p:nvPr/>
        </p:nvSpPr>
        <p:spPr>
          <a:xfrm>
            <a:off x="2147582" y="570709"/>
            <a:ext cx="72180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655D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개발 사용자 매뉴얼</a:t>
            </a:r>
            <a:endParaRPr lang="en-US" altLang="ko-KR" dirty="0">
              <a:solidFill>
                <a:srgbClr val="655D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5400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뭐가 나올까</a:t>
            </a:r>
            <a:r>
              <a:rPr lang="en-US" altLang="ko-KR" sz="5400" dirty="0">
                <a:solidFill>
                  <a:srgbClr val="554F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5400" dirty="0">
                <a:solidFill>
                  <a:srgbClr val="655D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90138B-660A-4251-B266-089FE3C1D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891" y="6505526"/>
            <a:ext cx="2753109" cy="352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9827250" y="5842337"/>
            <a:ext cx="2416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54F4D"/>
                </a:solidFill>
                <a:highlight>
                  <a:srgbClr val="FCF7F2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202027009 </a:t>
            </a:r>
            <a:r>
              <a:rPr lang="ko-KR" altLang="en-US" sz="2000" dirty="0">
                <a:solidFill>
                  <a:srgbClr val="554F4D"/>
                </a:solidFill>
                <a:highlight>
                  <a:srgbClr val="FCF7F2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김세윤</a:t>
            </a:r>
            <a:endParaRPr lang="en-US" altLang="ko-KR" sz="2000" dirty="0">
              <a:solidFill>
                <a:srgbClr val="554F4D"/>
              </a:solidFill>
              <a:highlight>
                <a:srgbClr val="FCF7F2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554F4D"/>
                </a:solidFill>
                <a:highlight>
                  <a:srgbClr val="FCF7F2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201727019 </a:t>
            </a:r>
            <a:r>
              <a:rPr lang="ko-KR" altLang="en-US" sz="2000" dirty="0">
                <a:solidFill>
                  <a:srgbClr val="554F4D"/>
                </a:solidFill>
                <a:highlight>
                  <a:srgbClr val="FCF7F2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오정석</a:t>
            </a:r>
            <a:endParaRPr lang="en-US" altLang="ko-KR" sz="2000" dirty="0">
              <a:solidFill>
                <a:srgbClr val="554F4D"/>
              </a:solidFill>
              <a:highlight>
                <a:srgbClr val="FCF7F2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554F4D"/>
                </a:solidFill>
                <a:highlight>
                  <a:srgbClr val="FCF7F2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 201711019</a:t>
            </a:r>
            <a:r>
              <a:rPr lang="ko-KR" altLang="en-US" sz="2000" dirty="0">
                <a:solidFill>
                  <a:srgbClr val="554F4D"/>
                </a:solidFill>
                <a:highlight>
                  <a:srgbClr val="FCF7F2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김  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E6A3D2-F30C-4D85-B806-1E5A42DB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41" y="2899036"/>
            <a:ext cx="2612461" cy="16778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7094BA-0697-4D6B-A48C-C86A2DEE1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827" y="3485187"/>
            <a:ext cx="2509495" cy="1756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A084B2-87D5-4642-981E-525B014D8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609" y="2770074"/>
            <a:ext cx="2233019" cy="15932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35EC24-9B79-4A6C-AD8E-C6376A9FFD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2"/>
          <a:stretch/>
        </p:blipFill>
        <p:spPr>
          <a:xfrm>
            <a:off x="8964235" y="3628813"/>
            <a:ext cx="2623412" cy="1681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6E520D-26D3-4F5C-AC02-78026DD18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5197" y="4686853"/>
            <a:ext cx="2509495" cy="14626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512C8E-253C-4C61-8C0D-721849D7E1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237" y="4829523"/>
            <a:ext cx="2416047" cy="15753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5BE413-4220-4C3E-9F48-4D6482B89B37}"/>
              </a:ext>
            </a:extLst>
          </p:cNvPr>
          <p:cNvCxnSpPr>
            <a:cxnSpLocks/>
          </p:cNvCxnSpPr>
          <p:nvPr/>
        </p:nvCxnSpPr>
        <p:spPr>
          <a:xfrm>
            <a:off x="2659849" y="2171147"/>
            <a:ext cx="63043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래픽 20">
            <a:extLst>
              <a:ext uri="{FF2B5EF4-FFF2-40B4-BE49-F238E27FC236}">
                <a16:creationId xmlns:a16="http://schemas.microsoft.com/office/drawing/2014/main" id="{7DFF6BA9-1ADC-4F47-9A7C-96814297BE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9991" y="850749"/>
            <a:ext cx="802203" cy="1040357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905E9CF9-B904-4782-BED6-0E9FE4CBF7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9037789" y="850748"/>
            <a:ext cx="802203" cy="1040357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6B78F7-3812-445A-9E4C-8FC37B0EEBC4}"/>
              </a:ext>
            </a:extLst>
          </p:cNvPr>
          <p:cNvCxnSpPr>
            <a:cxnSpLocks/>
          </p:cNvCxnSpPr>
          <p:nvPr/>
        </p:nvCxnSpPr>
        <p:spPr>
          <a:xfrm>
            <a:off x="2827090" y="1266535"/>
            <a:ext cx="58576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CC3987-28F0-4C41-BBA9-7DAA27EE0E47}"/>
              </a:ext>
            </a:extLst>
          </p:cNvPr>
          <p:cNvSpPr txBox="1"/>
          <p:nvPr/>
        </p:nvSpPr>
        <p:spPr>
          <a:xfrm>
            <a:off x="2602194" y="2185326"/>
            <a:ext cx="1170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55D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9">
            <a:extLst>
              <a:ext uri="{FF2B5EF4-FFF2-40B4-BE49-F238E27FC236}">
                <a16:creationId xmlns:a16="http://schemas.microsoft.com/office/drawing/2014/main" id="{4406BA7E-3FBD-4C5D-8B10-0A851AB3ED50}"/>
              </a:ext>
            </a:extLst>
          </p:cNvPr>
          <p:cNvCxnSpPr>
            <a:cxnSpLocks/>
          </p:cNvCxnSpPr>
          <p:nvPr/>
        </p:nvCxnSpPr>
        <p:spPr>
          <a:xfrm flipH="1">
            <a:off x="8043875" y="0"/>
            <a:ext cx="1" cy="685800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占位符 3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email"/>
          <a:srcRect/>
          <a:stretch>
            <a:fillRect/>
          </a:stretch>
        </p:blipFill>
        <p:spPr/>
      </p:pic>
      <p:cxnSp>
        <p:nvCxnSpPr>
          <p:cNvPr id="32" name="Straight Connector 31"/>
          <p:cNvCxnSpPr/>
          <p:nvPr/>
        </p:nvCxnSpPr>
        <p:spPr>
          <a:xfrm>
            <a:off x="2250415" y="3470889"/>
            <a:ext cx="598830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图片包含 柑橘, 水果&#10;&#10;已生成高可信度的说明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flipH="1" flipV="1">
            <a:off x="10398075" y="3736726"/>
            <a:ext cx="1793925" cy="2409436"/>
          </a:xfrm>
          <a:prstGeom prst="rect">
            <a:avLst/>
          </a:prstGeom>
        </p:spPr>
      </p:pic>
      <p:pic>
        <p:nvPicPr>
          <p:cNvPr id="26" name="图片 25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120967" y="4679238"/>
            <a:ext cx="2071033" cy="2178762"/>
          </a:xfrm>
          <a:prstGeom prst="rect">
            <a:avLst/>
          </a:prstGeom>
        </p:spPr>
      </p:pic>
      <p:sp>
        <p:nvSpPr>
          <p:cNvPr id="27" name="椭圆 3">
            <a:extLst>
              <a:ext uri="{FF2B5EF4-FFF2-40B4-BE49-F238E27FC236}">
                <a16:creationId xmlns:a16="http://schemas.microsoft.com/office/drawing/2014/main" id="{68958CE2-A48F-4527-AF00-24F356B2B576}"/>
              </a:ext>
            </a:extLst>
          </p:cNvPr>
          <p:cNvSpPr/>
          <p:nvPr/>
        </p:nvSpPr>
        <p:spPr>
          <a:xfrm>
            <a:off x="6908036" y="1343056"/>
            <a:ext cx="2343150" cy="2343150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TextBox 32">
            <a:extLst>
              <a:ext uri="{FF2B5EF4-FFF2-40B4-BE49-F238E27FC236}">
                <a16:creationId xmlns:a16="http://schemas.microsoft.com/office/drawing/2014/main" id="{58470AC7-9859-43AD-A1CA-2311494E4129}"/>
              </a:ext>
            </a:extLst>
          </p:cNvPr>
          <p:cNvSpPr txBox="1"/>
          <p:nvPr/>
        </p:nvSpPr>
        <p:spPr>
          <a:xfrm>
            <a:off x="7111119" y="1773094"/>
            <a:ext cx="1936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Part 04.</a:t>
            </a:r>
            <a:endParaRPr lang="zh-CN" altLang="en-US" sz="44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TextBox 32">
            <a:extLst>
              <a:ext uri="{FF2B5EF4-FFF2-40B4-BE49-F238E27FC236}">
                <a16:creationId xmlns:a16="http://schemas.microsoft.com/office/drawing/2014/main" id="{833A7E3A-BD6D-4349-B095-F46309FE2282}"/>
              </a:ext>
            </a:extLst>
          </p:cNvPr>
          <p:cNvSpPr txBox="1"/>
          <p:nvPr/>
        </p:nvSpPr>
        <p:spPr>
          <a:xfrm>
            <a:off x="7231766" y="2526402"/>
            <a:ext cx="2343151" cy="500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55" dirty="0">
                <a:solidFill>
                  <a:schemeClr val="accent3">
                    <a:lumMod val="25000"/>
                  </a:schemeClr>
                </a:solidFill>
                <a:ea typeface="微软雅黑" panose="020B0503020204020204" pitchFamily="34" charset="-122"/>
              </a:rPr>
              <a:t>링크 화면</a:t>
            </a:r>
            <a:endParaRPr lang="en-US" altLang="zh-CN" sz="2655" dirty="0">
              <a:solidFill>
                <a:schemeClr val="accent3">
                  <a:lumMod val="2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1" name="Shape 2430"/>
          <p:cNvSpPr/>
          <p:nvPr/>
        </p:nvSpPr>
        <p:spPr>
          <a:xfrm>
            <a:off x="7746815" y="1510332"/>
            <a:ext cx="332796" cy="332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796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437338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B04A0E-9473-4E7F-8117-C1469719FB0F}"/>
              </a:ext>
            </a:extLst>
          </p:cNvPr>
          <p:cNvGrpSpPr/>
          <p:nvPr/>
        </p:nvGrpSpPr>
        <p:grpSpPr>
          <a:xfrm>
            <a:off x="867567" y="1227177"/>
            <a:ext cx="2947543" cy="4416266"/>
            <a:chOff x="867567" y="1535019"/>
            <a:chExt cx="2947543" cy="4158793"/>
          </a:xfrm>
        </p:grpSpPr>
        <p:sp>
          <p:nvSpPr>
            <p:cNvPr id="9" name="正方形/長方形 13">
              <a:extLst>
                <a:ext uri="{FF2B5EF4-FFF2-40B4-BE49-F238E27FC236}">
                  <a16:creationId xmlns:a16="http://schemas.microsoft.com/office/drawing/2014/main" id="{890ED7BB-AB56-4723-98C2-F4996063B52F}"/>
                </a:ext>
              </a:extLst>
            </p:cNvPr>
            <p:cNvSpPr/>
            <p:nvPr/>
          </p:nvSpPr>
          <p:spPr>
            <a:xfrm>
              <a:off x="867567" y="1535019"/>
              <a:ext cx="2947543" cy="3048000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E83585BF-68A0-4E0D-A2FB-6CF88F87EBF2}"/>
                </a:ext>
              </a:extLst>
            </p:cNvPr>
            <p:cNvSpPr txBox="1"/>
            <p:nvPr/>
          </p:nvSpPr>
          <p:spPr>
            <a:xfrm>
              <a:off x="1279189" y="5087447"/>
              <a:ext cx="184731" cy="347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8D60D5-5926-4E3E-A7A2-D67718B862CD}"/>
                </a:ext>
              </a:extLst>
            </p:cNvPr>
            <p:cNvSpPr txBox="1"/>
            <p:nvPr/>
          </p:nvSpPr>
          <p:spPr>
            <a:xfrm>
              <a:off x="910102" y="5403979"/>
              <a:ext cx="2846903" cy="289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ko-KR" altLang="en-US" sz="1400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BEB1017-C49F-42ED-96D1-862BFB9C9971}"/>
                </a:ext>
              </a:extLst>
            </p:cNvPr>
            <p:cNvCxnSpPr/>
            <p:nvPr/>
          </p:nvCxnSpPr>
          <p:spPr>
            <a:xfrm>
              <a:off x="2026378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2BE3798-1C4E-48AA-8C7B-444174A5A5EF}"/>
              </a:ext>
            </a:extLst>
          </p:cNvPr>
          <p:cNvGrpSpPr/>
          <p:nvPr/>
        </p:nvGrpSpPr>
        <p:grpSpPr>
          <a:xfrm>
            <a:off x="1246353" y="1227177"/>
            <a:ext cx="6480899" cy="4761265"/>
            <a:chOff x="1088872" y="1535019"/>
            <a:chExt cx="6480899" cy="4483677"/>
          </a:xfrm>
        </p:grpSpPr>
        <p:sp>
          <p:nvSpPr>
            <p:cNvPr id="21" name="正方形/長方形 13">
              <a:extLst>
                <a:ext uri="{FF2B5EF4-FFF2-40B4-BE49-F238E27FC236}">
                  <a16:creationId xmlns:a16="http://schemas.microsoft.com/office/drawing/2014/main" id="{516733AB-DFE2-469B-8EFC-7C8555D10D73}"/>
                </a:ext>
              </a:extLst>
            </p:cNvPr>
            <p:cNvSpPr/>
            <p:nvPr/>
          </p:nvSpPr>
          <p:spPr>
            <a:xfrm>
              <a:off x="4622228" y="1535019"/>
              <a:ext cx="2947543" cy="3048000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17">
              <a:extLst>
                <a:ext uri="{FF2B5EF4-FFF2-40B4-BE49-F238E27FC236}">
                  <a16:creationId xmlns:a16="http://schemas.microsoft.com/office/drawing/2014/main" id="{1924B360-C9B8-4F9D-BB64-460B23E4E03A}"/>
                </a:ext>
              </a:extLst>
            </p:cNvPr>
            <p:cNvSpPr txBox="1"/>
            <p:nvPr/>
          </p:nvSpPr>
          <p:spPr>
            <a:xfrm>
              <a:off x="5033850" y="5087447"/>
              <a:ext cx="184731" cy="347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77B763-7B3F-4D6E-98BA-F87431691234}"/>
                </a:ext>
              </a:extLst>
            </p:cNvPr>
            <p:cNvSpPr txBox="1"/>
            <p:nvPr/>
          </p:nvSpPr>
          <p:spPr>
            <a:xfrm>
              <a:off x="1088872" y="5323097"/>
              <a:ext cx="2254782" cy="69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 </a:t>
              </a:r>
              <a:r>
                <a:rPr lang="ko-KR" altLang="en-US" sz="1400" dirty="0"/>
                <a:t>해당 음식 사진의 맞는 학교 근처 맛집 이름이 나옴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0BD4A8-8A30-49D4-8840-371CD3B25A05}"/>
                </a:ext>
              </a:extLst>
            </p:cNvPr>
            <p:cNvCxnSpPr/>
            <p:nvPr/>
          </p:nvCxnSpPr>
          <p:spPr>
            <a:xfrm>
              <a:off x="5781039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DA9087-D84E-42E5-995A-7C68BE64B0F4}"/>
              </a:ext>
            </a:extLst>
          </p:cNvPr>
          <p:cNvGrpSpPr/>
          <p:nvPr/>
        </p:nvGrpSpPr>
        <p:grpSpPr>
          <a:xfrm>
            <a:off x="8691850" y="1227177"/>
            <a:ext cx="2947543" cy="3625108"/>
            <a:chOff x="8376889" y="1535019"/>
            <a:chExt cx="2947543" cy="3413760"/>
          </a:xfrm>
        </p:grpSpPr>
        <p:sp>
          <p:nvSpPr>
            <p:cNvPr id="26" name="正方形/長方形 13">
              <a:extLst>
                <a:ext uri="{FF2B5EF4-FFF2-40B4-BE49-F238E27FC236}">
                  <a16:creationId xmlns:a16="http://schemas.microsoft.com/office/drawing/2014/main" id="{90CF0B19-5523-4CBD-9146-213D1ABE9DA7}"/>
                </a:ext>
              </a:extLst>
            </p:cNvPr>
            <p:cNvSpPr/>
            <p:nvPr/>
          </p:nvSpPr>
          <p:spPr>
            <a:xfrm>
              <a:off x="8376889" y="1535019"/>
              <a:ext cx="2947543" cy="3048000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23E47D8-8D96-43F5-9402-F51483D54D08}"/>
                </a:ext>
              </a:extLst>
            </p:cNvPr>
            <p:cNvCxnSpPr/>
            <p:nvPr/>
          </p:nvCxnSpPr>
          <p:spPr>
            <a:xfrm>
              <a:off x="9535700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C25A18-0C3A-402E-8B96-8D1F1E79B297}"/>
              </a:ext>
            </a:extLst>
          </p:cNvPr>
          <p:cNvSpPr txBox="1"/>
          <p:nvPr/>
        </p:nvSpPr>
        <p:spPr>
          <a:xfrm>
            <a:off x="189129" y="368926"/>
            <a:ext cx="32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</a:rPr>
              <a:t>오늘은 뭐가 나올까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ko-KR" alt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89717D-54F2-431E-ADF2-8DABE0E1F3F6}"/>
              </a:ext>
            </a:extLst>
          </p:cNvPr>
          <p:cNvSpPr txBox="1"/>
          <p:nvPr/>
        </p:nvSpPr>
        <p:spPr>
          <a:xfrm>
            <a:off x="7065214" y="699149"/>
            <a:ext cx="2785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Part 04 </a:t>
            </a: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링크 화면</a:t>
            </a:r>
            <a:endParaRPr lang="ko-KR" altLang="en-US" sz="2000" b="1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4639584-C3A3-46AD-9E55-0DA0D0A64D8E}"/>
              </a:ext>
            </a:extLst>
          </p:cNvPr>
          <p:cNvSpPr/>
          <p:nvPr/>
        </p:nvSpPr>
        <p:spPr>
          <a:xfrm>
            <a:off x="9499816" y="412494"/>
            <a:ext cx="2503055" cy="646331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사용자 매뉴얼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ED3D15-EF0F-405C-8F34-AA310ACF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65" y="1256415"/>
            <a:ext cx="1865745" cy="31782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8E20F2-33C7-4D96-80F6-0204F044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607" y="1256415"/>
            <a:ext cx="1865745" cy="31782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8998C3-541D-4B46-A357-D0EF9257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748" y="1237189"/>
            <a:ext cx="1865745" cy="3189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D7A8EE2-3927-4586-A088-B1C1DF4BE759}"/>
              </a:ext>
            </a:extLst>
          </p:cNvPr>
          <p:cNvSpPr/>
          <p:nvPr/>
        </p:nvSpPr>
        <p:spPr>
          <a:xfrm>
            <a:off x="3508297" y="441129"/>
            <a:ext cx="3366067" cy="61769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음식 사진을 클릭하게 되면</a:t>
            </a:r>
            <a:r>
              <a:rPr lang="en-US" altLang="ko-KR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?</a:t>
            </a:r>
            <a:endParaRPr lang="ko-KR" altLang="en-US" dirty="0">
              <a:ln w="0"/>
              <a:solidFill>
                <a:schemeClr val="accent5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6" name="テキスト ボックス 17">
            <a:extLst>
              <a:ext uri="{FF2B5EF4-FFF2-40B4-BE49-F238E27FC236}">
                <a16:creationId xmlns:a16="http://schemas.microsoft.com/office/drawing/2014/main" id="{FA8E2184-B87B-486E-A78B-5B2F223F04C0}"/>
              </a:ext>
            </a:extLst>
          </p:cNvPr>
          <p:cNvSpPr txBox="1"/>
          <p:nvPr/>
        </p:nvSpPr>
        <p:spPr>
          <a:xfrm>
            <a:off x="1793297" y="492115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highlight>
                  <a:srgbClr val="E2CBB7"/>
                </a:highlight>
                <a:latin typeface="+mn-ea"/>
              </a:rPr>
              <a:t>맛집 이름</a:t>
            </a:r>
            <a:endParaRPr kumimoji="1" lang="ja-JP" altLang="en-US" dirty="0">
              <a:highlight>
                <a:srgbClr val="E2CBB7"/>
              </a:highlight>
              <a:latin typeface="+mn-ea"/>
            </a:endParaRPr>
          </a:p>
        </p:txBody>
      </p:sp>
      <p:sp>
        <p:nvSpPr>
          <p:cNvPr id="37" name="テキスト ボックス 17">
            <a:extLst>
              <a:ext uri="{FF2B5EF4-FFF2-40B4-BE49-F238E27FC236}">
                <a16:creationId xmlns:a16="http://schemas.microsoft.com/office/drawing/2014/main" id="{BD586159-3DE1-40C7-8F29-6A57C3C89B2D}"/>
              </a:ext>
            </a:extLst>
          </p:cNvPr>
          <p:cNvSpPr txBox="1"/>
          <p:nvPr/>
        </p:nvSpPr>
        <p:spPr>
          <a:xfrm>
            <a:off x="5713469" y="492115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highlight>
                  <a:srgbClr val="E2CBB7"/>
                </a:highlight>
                <a:latin typeface="+mn-ea"/>
              </a:rPr>
              <a:t>맛집 위치</a:t>
            </a:r>
            <a:endParaRPr kumimoji="1" lang="ja-JP" altLang="en-US" dirty="0">
              <a:highlight>
                <a:srgbClr val="E2CBB7"/>
              </a:highlight>
              <a:latin typeface="+mn-ea"/>
            </a:endParaRPr>
          </a:p>
        </p:txBody>
      </p:sp>
      <p:sp>
        <p:nvSpPr>
          <p:cNvPr id="38" name="テキスト ボックス 17">
            <a:extLst>
              <a:ext uri="{FF2B5EF4-FFF2-40B4-BE49-F238E27FC236}">
                <a16:creationId xmlns:a16="http://schemas.microsoft.com/office/drawing/2014/main" id="{B60D60AB-1CCB-4988-BA8C-78388EF487D5}"/>
              </a:ext>
            </a:extLst>
          </p:cNvPr>
          <p:cNvSpPr txBox="1"/>
          <p:nvPr/>
        </p:nvSpPr>
        <p:spPr>
          <a:xfrm>
            <a:off x="9232748" y="4891627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highlight>
                  <a:srgbClr val="E2CBB7"/>
                </a:highlight>
                <a:latin typeface="+mn-ea"/>
              </a:rPr>
              <a:t>로드뷰</a:t>
            </a:r>
            <a:r>
              <a:rPr kumimoji="1" lang="en-US" altLang="ko-KR" dirty="0">
                <a:highlight>
                  <a:srgbClr val="E2CBB7"/>
                </a:highlight>
                <a:latin typeface="+mn-ea"/>
              </a:rPr>
              <a:t>(</a:t>
            </a:r>
            <a:r>
              <a:rPr kumimoji="1" lang="ko-KR" altLang="en-US" dirty="0">
                <a:highlight>
                  <a:srgbClr val="E2CBB7"/>
                </a:highlight>
                <a:latin typeface="+mn-ea"/>
              </a:rPr>
              <a:t>상세 경로</a:t>
            </a:r>
            <a:r>
              <a:rPr kumimoji="1" lang="en-US" altLang="ko-KR" dirty="0">
                <a:highlight>
                  <a:srgbClr val="E2CBB7"/>
                </a:highlight>
                <a:latin typeface="+mn-ea"/>
              </a:rPr>
              <a:t>)</a:t>
            </a:r>
            <a:endParaRPr kumimoji="1" lang="ja-JP" altLang="en-US" dirty="0">
              <a:highlight>
                <a:srgbClr val="E2CBB7"/>
              </a:highlight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FCCC88-BFCD-42BB-B51D-A6D95679DCD9}"/>
              </a:ext>
            </a:extLst>
          </p:cNvPr>
          <p:cNvSpPr txBox="1"/>
          <p:nvPr/>
        </p:nvSpPr>
        <p:spPr>
          <a:xfrm>
            <a:off x="5071746" y="5240690"/>
            <a:ext cx="22547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/>
              <a:t> </a:t>
            </a:r>
            <a:r>
              <a:rPr lang="ko-KR" altLang="en-US" sz="1400" dirty="0"/>
              <a:t>해당 음식 사진의 맞는 학교 근처 맛집의 위치 안내가 시작 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E78D04-DD05-47E8-8A7E-0A057FA869CE}"/>
              </a:ext>
            </a:extLst>
          </p:cNvPr>
          <p:cNvSpPr txBox="1"/>
          <p:nvPr/>
        </p:nvSpPr>
        <p:spPr>
          <a:xfrm>
            <a:off x="8958414" y="5233996"/>
            <a:ext cx="22547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/>
              <a:t> </a:t>
            </a:r>
            <a:r>
              <a:rPr lang="ko-KR" altLang="en-US" sz="1400" dirty="0"/>
              <a:t>맛집의 위치를 </a:t>
            </a:r>
            <a:r>
              <a:rPr lang="ko-KR" altLang="en-US" sz="1400" dirty="0" err="1"/>
              <a:t>로드뷰로</a:t>
            </a:r>
            <a:r>
              <a:rPr lang="ko-KR" altLang="en-US" sz="1400" dirty="0"/>
              <a:t> 상세하게 경로를 알아 볼 수 있음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41" name="图片 33" descr="图片包含 植物, 树叶&#10;&#10;已生成极高可信度的说明">
            <a:extLst>
              <a:ext uri="{FF2B5EF4-FFF2-40B4-BE49-F238E27FC236}">
                <a16:creationId xmlns:a16="http://schemas.microsoft.com/office/drawing/2014/main" id="{9FD919EA-1CBC-40DB-B211-07566EFE1878}"/>
              </a:ext>
            </a:extLst>
          </p:cNvPr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flipH="1" flipV="1">
            <a:off x="2584866" y="5415789"/>
            <a:ext cx="2505040" cy="144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4F9D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106358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579632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19" name="直接连接符 9">
            <a:extLst>
              <a:ext uri="{FF2B5EF4-FFF2-40B4-BE49-F238E27FC236}">
                <a16:creationId xmlns:a16="http://schemas.microsoft.com/office/drawing/2014/main" id="{7E89E5AD-F494-439E-9AA5-52F15104848D}"/>
              </a:ext>
            </a:extLst>
          </p:cNvPr>
          <p:cNvCxnSpPr>
            <a:cxnSpLocks/>
          </p:cNvCxnSpPr>
          <p:nvPr/>
        </p:nvCxnSpPr>
        <p:spPr>
          <a:xfrm flipH="1">
            <a:off x="3138184" y="0"/>
            <a:ext cx="1" cy="685800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3">
            <a:extLst>
              <a:ext uri="{FF2B5EF4-FFF2-40B4-BE49-F238E27FC236}">
                <a16:creationId xmlns:a16="http://schemas.microsoft.com/office/drawing/2014/main" id="{659BE975-0675-4BD0-9CC1-AA696FF31EF1}"/>
              </a:ext>
            </a:extLst>
          </p:cNvPr>
          <p:cNvSpPr/>
          <p:nvPr/>
        </p:nvSpPr>
        <p:spPr>
          <a:xfrm>
            <a:off x="1966609" y="2076279"/>
            <a:ext cx="2343150" cy="23431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8D0733DE-EA0A-46B3-BF69-429FAD2DC1E9}"/>
              </a:ext>
            </a:extLst>
          </p:cNvPr>
          <p:cNvSpPr txBox="1"/>
          <p:nvPr/>
        </p:nvSpPr>
        <p:spPr>
          <a:xfrm>
            <a:off x="2333710" y="2396198"/>
            <a:ext cx="191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Part 05.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B138CC-3AAB-4B88-8468-53816426104F}"/>
              </a:ext>
            </a:extLst>
          </p:cNvPr>
          <p:cNvSpPr txBox="1"/>
          <p:nvPr/>
        </p:nvSpPr>
        <p:spPr>
          <a:xfrm>
            <a:off x="2333710" y="3106794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dirty="0">
                <a:solidFill>
                  <a:schemeClr val="bg1"/>
                </a:solidFill>
              </a:rPr>
              <a:t>로드 맵</a:t>
            </a:r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B0020C0-A799-4EEE-8F04-7F99D194F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61"/>
            <a:ext cx="12177199" cy="685800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70EED6-EB49-483C-A22C-96AB8FE0A8DE}"/>
              </a:ext>
            </a:extLst>
          </p:cNvPr>
          <p:cNvSpPr txBox="1"/>
          <p:nvPr/>
        </p:nvSpPr>
        <p:spPr>
          <a:xfrm>
            <a:off x="2363789" y="187325"/>
            <a:ext cx="1430337" cy="369888"/>
          </a:xfrm>
          <a:prstGeom prst="rect">
            <a:avLst/>
          </a:prstGeom>
          <a:solidFill>
            <a:srgbClr val="90B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r" eaLnBrk="1" hangingPunct="1">
              <a:buFont typeface="Arial" panose="020B0604020202020204" pitchFamily="34" charset="0"/>
              <a:buNone/>
              <a:defRPr/>
            </a:pPr>
            <a:r>
              <a:rPr lang="ko-KR" altLang="en-US" b="1" dirty="0">
                <a:solidFill>
                  <a:srgbClr val="00206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어플 설계조사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0E7B5-924A-4797-9D92-1F60F91622AE}"/>
              </a:ext>
            </a:extLst>
          </p:cNvPr>
          <p:cNvSpPr txBox="1"/>
          <p:nvPr/>
        </p:nvSpPr>
        <p:spPr>
          <a:xfrm>
            <a:off x="5303838" y="188914"/>
            <a:ext cx="1600200" cy="369887"/>
          </a:xfrm>
          <a:prstGeom prst="rect">
            <a:avLst/>
          </a:prstGeom>
          <a:solidFill>
            <a:srgbClr val="90B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r" eaLnBrk="1" hangingPunct="1">
              <a:buFont typeface="Arial" panose="020B0604020202020204" pitchFamily="34" charset="0"/>
              <a:buNone/>
              <a:defRPr/>
            </a:pPr>
            <a:r>
              <a:rPr lang="ko-KR" altLang="en-US" b="1" dirty="0">
                <a:solidFill>
                  <a:srgbClr val="00206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어플 개발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059F1-7BE7-4E6C-9CBB-56F2F65D85CB}"/>
              </a:ext>
            </a:extLst>
          </p:cNvPr>
          <p:cNvSpPr txBox="1"/>
          <p:nvPr/>
        </p:nvSpPr>
        <p:spPr>
          <a:xfrm>
            <a:off x="8040688" y="187325"/>
            <a:ext cx="1852612" cy="369888"/>
          </a:xfrm>
          <a:prstGeom prst="rect">
            <a:avLst/>
          </a:prstGeom>
          <a:solidFill>
            <a:srgbClr val="90BF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r" eaLnBrk="1" hangingPunct="1">
              <a:buFont typeface="Arial" panose="020B0604020202020204" pitchFamily="34" charset="0"/>
              <a:buNone/>
              <a:defRPr/>
            </a:pPr>
            <a:r>
              <a:rPr lang="ko-KR" altLang="en-US" b="1" dirty="0">
                <a:solidFill>
                  <a:srgbClr val="00206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어플리케이션 출시</a:t>
            </a:r>
          </a:p>
        </p:txBody>
      </p:sp>
      <p:sp>
        <p:nvSpPr>
          <p:cNvPr id="2053" name="TextBox 4">
            <a:extLst>
              <a:ext uri="{FF2B5EF4-FFF2-40B4-BE49-F238E27FC236}">
                <a16:creationId xmlns:a16="http://schemas.microsoft.com/office/drawing/2014/main" id="{EFF250EF-6127-4904-B5EA-0603468C2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3788" y="576264"/>
            <a:ext cx="1116012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ko-KR" sz="1400">
                <a:solidFill>
                  <a:srgbClr val="002060"/>
                </a:solidFill>
              </a:rPr>
              <a:t>3/9~3/23</a:t>
            </a:r>
            <a:endParaRPr lang="ko-KR" altLang="en-US" sz="1400">
              <a:solidFill>
                <a:srgbClr val="002060"/>
              </a:solidFill>
            </a:endParaRPr>
          </a:p>
        </p:txBody>
      </p:sp>
      <p:sp>
        <p:nvSpPr>
          <p:cNvPr id="2054" name="TextBox 5">
            <a:extLst>
              <a:ext uri="{FF2B5EF4-FFF2-40B4-BE49-F238E27FC236}">
                <a16:creationId xmlns:a16="http://schemas.microsoft.com/office/drawing/2014/main" id="{0F053BF7-4FEA-4A9E-A6DB-938A8574B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650" y="576264"/>
            <a:ext cx="122713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ko-KR" sz="1400">
                <a:solidFill>
                  <a:srgbClr val="002060"/>
                </a:solidFill>
              </a:rPr>
              <a:t>3/30~5/4</a:t>
            </a:r>
            <a:endParaRPr lang="ko-KR" altLang="en-US" sz="1400">
              <a:solidFill>
                <a:srgbClr val="002060"/>
              </a:solidFill>
            </a:endParaRPr>
          </a:p>
        </p:txBody>
      </p:sp>
      <p:sp>
        <p:nvSpPr>
          <p:cNvPr id="2055" name="TextBox 6">
            <a:extLst>
              <a:ext uri="{FF2B5EF4-FFF2-40B4-BE49-F238E27FC236}">
                <a16:creationId xmlns:a16="http://schemas.microsoft.com/office/drawing/2014/main" id="{8BF8A87F-AFCA-45B4-8AF0-387AB998D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1039" y="566739"/>
            <a:ext cx="12144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ko-KR" sz="1400">
                <a:solidFill>
                  <a:srgbClr val="002060"/>
                </a:solidFill>
              </a:rPr>
              <a:t>5/11~6/15</a:t>
            </a:r>
            <a:endParaRPr lang="ko-KR" altLang="en-US" sz="1400">
              <a:solidFill>
                <a:srgbClr val="00206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6ECC1C7-9F4A-4691-96EB-7641C0DF7075}"/>
              </a:ext>
            </a:extLst>
          </p:cNvPr>
          <p:cNvSpPr/>
          <p:nvPr/>
        </p:nvSpPr>
        <p:spPr>
          <a:xfrm>
            <a:off x="2419351" y="1204914"/>
            <a:ext cx="1317625" cy="52863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7162B6C-27E5-4F99-ABC9-7E4D0AD16FA4}"/>
              </a:ext>
            </a:extLst>
          </p:cNvPr>
          <p:cNvSpPr/>
          <p:nvPr/>
        </p:nvSpPr>
        <p:spPr>
          <a:xfrm>
            <a:off x="5481639" y="1204913"/>
            <a:ext cx="1317625" cy="9906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 algn="ctr">
              <a:buFont typeface="Arial" panose="020B0604020202020204" pitchFamily="34" charset="0"/>
              <a:buChar char="•"/>
              <a:defRPr/>
            </a:pPr>
            <a:endParaRPr lang="en-US" altLang="ko-KR" sz="1200" dirty="0">
              <a:solidFill>
                <a:srgbClr val="00206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ko-KR" altLang="en-US" sz="1200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앱 화면구성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8A322E3-9284-4B0F-BF22-62C65AA2F717}"/>
              </a:ext>
            </a:extLst>
          </p:cNvPr>
          <p:cNvSpPr/>
          <p:nvPr/>
        </p:nvSpPr>
        <p:spPr>
          <a:xfrm>
            <a:off x="8237539" y="1204913"/>
            <a:ext cx="1317625" cy="9906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en-US" altLang="ko-KR" sz="1200" dirty="0">
              <a:solidFill>
                <a:srgbClr val="00206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marL="171450" indent="-171450" algn="ctr">
              <a:buFont typeface="Arial" panose="020B0604020202020204" pitchFamily="34" charset="0"/>
              <a:buChar char="•"/>
              <a:defRPr/>
            </a:pPr>
            <a:endParaRPr lang="en-US" altLang="ko-KR" sz="1200" dirty="0">
              <a:solidFill>
                <a:srgbClr val="00206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ko-KR" altLang="en-US" sz="1200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유한대학교 근처 맛집</a:t>
            </a: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en-US" altLang="ko-KR" sz="1200" dirty="0">
              <a:solidFill>
                <a:srgbClr val="00206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04CF0C8-C1FD-47D5-A8F4-729DB57294B8}"/>
              </a:ext>
            </a:extLst>
          </p:cNvPr>
          <p:cNvSpPr/>
          <p:nvPr/>
        </p:nvSpPr>
        <p:spPr>
          <a:xfrm>
            <a:off x="2417764" y="2282826"/>
            <a:ext cx="1316037" cy="6064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002060"/>
              </a:solidFill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ko-KR" altLang="en-US" sz="1200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차별성 보안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AE1483C-D27C-4D41-9BEC-AE96A41B9A3F}"/>
              </a:ext>
            </a:extLst>
          </p:cNvPr>
          <p:cNvSpPr/>
          <p:nvPr/>
        </p:nvSpPr>
        <p:spPr>
          <a:xfrm>
            <a:off x="5481639" y="2813050"/>
            <a:ext cx="1317625" cy="9906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 algn="ctr">
              <a:buFont typeface="Arial" panose="020B0604020202020204" pitchFamily="34" charset="0"/>
              <a:buChar char="•"/>
              <a:defRPr/>
            </a:pPr>
            <a:endParaRPr lang="en-US" altLang="ko-KR" sz="1200" dirty="0">
              <a:solidFill>
                <a:srgbClr val="00206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ko-KR" altLang="en-US" sz="1200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음식</a:t>
            </a:r>
            <a:endParaRPr lang="en-US" altLang="ko-KR" sz="1200" dirty="0">
              <a:solidFill>
                <a:srgbClr val="00206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ko-KR" altLang="en-US" sz="1200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음료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A3C8811-3CCC-4CF5-8FD9-8AB209BC6D4A}"/>
              </a:ext>
            </a:extLst>
          </p:cNvPr>
          <p:cNvSpPr/>
          <p:nvPr/>
        </p:nvSpPr>
        <p:spPr>
          <a:xfrm>
            <a:off x="8237539" y="2687638"/>
            <a:ext cx="1317625" cy="85566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indent="-171450" algn="ctr">
              <a:buFont typeface="Arial" panose="020B0604020202020204" pitchFamily="34" charset="0"/>
              <a:buChar char="•"/>
              <a:defRPr/>
            </a:pPr>
            <a:r>
              <a:rPr lang="en-US" altLang="ko-KR" sz="1200" dirty="0" err="1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i</a:t>
            </a:r>
            <a:r>
              <a:rPr lang="en-US" altLang="ko-KR" sz="1200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,</a:t>
            </a:r>
            <a:r>
              <a:rPr lang="ko-KR" altLang="en-US" sz="1200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포토샵</a:t>
            </a:r>
            <a:endParaRPr lang="en-US" altLang="ko-KR" sz="1200" dirty="0">
              <a:solidFill>
                <a:srgbClr val="00206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1C7C434-9580-4460-B87E-2B7DF7AB38F7}"/>
              </a:ext>
            </a:extLst>
          </p:cNvPr>
          <p:cNvSpPr/>
          <p:nvPr/>
        </p:nvSpPr>
        <p:spPr>
          <a:xfrm>
            <a:off x="2414588" y="3333751"/>
            <a:ext cx="1319212" cy="51276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93646DE-DF85-4852-81EE-9047FC753171}"/>
              </a:ext>
            </a:extLst>
          </p:cNvPr>
          <p:cNvSpPr/>
          <p:nvPr/>
        </p:nvSpPr>
        <p:spPr>
          <a:xfrm>
            <a:off x="8248651" y="4010026"/>
            <a:ext cx="1317625" cy="11525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en-US" altLang="ko-KR" sz="1200" dirty="0">
              <a:solidFill>
                <a:srgbClr val="00206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en-US" altLang="ko-KR" sz="1200" dirty="0">
              <a:solidFill>
                <a:srgbClr val="00206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ko-KR" altLang="en-US" sz="1200" dirty="0">
              <a:solidFill>
                <a:srgbClr val="00206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C9B22A2-B362-47B5-A782-A921A30FE782}"/>
              </a:ext>
            </a:extLst>
          </p:cNvPr>
          <p:cNvCxnSpPr>
            <a:cxnSpLocks/>
          </p:cNvCxnSpPr>
          <p:nvPr/>
        </p:nvCxnSpPr>
        <p:spPr bwMode="auto">
          <a:xfrm flipH="1">
            <a:off x="3078164" y="1743076"/>
            <a:ext cx="3175" cy="54927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2691E8F-DF9E-4624-A766-5CF5E8697075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 bwMode="auto">
          <a:xfrm flipH="1">
            <a:off x="3073400" y="2889250"/>
            <a:ext cx="1588" cy="4445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1A53F0E-08D0-4040-8652-10A95A8ECCB9}"/>
              </a:ext>
            </a:extLst>
          </p:cNvPr>
          <p:cNvCxnSpPr/>
          <p:nvPr/>
        </p:nvCxnSpPr>
        <p:spPr bwMode="auto">
          <a:xfrm>
            <a:off x="8907463" y="2195513"/>
            <a:ext cx="0" cy="4762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062D57E-D119-4ACB-BE40-67243EB94955}"/>
              </a:ext>
            </a:extLst>
          </p:cNvPr>
          <p:cNvCxnSpPr/>
          <p:nvPr/>
        </p:nvCxnSpPr>
        <p:spPr bwMode="auto">
          <a:xfrm>
            <a:off x="8928100" y="3530600"/>
            <a:ext cx="0" cy="4762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74A8912-705C-41ED-9A54-985B2EB50D48}"/>
              </a:ext>
            </a:extLst>
          </p:cNvPr>
          <p:cNvSpPr txBox="1"/>
          <p:nvPr/>
        </p:nvSpPr>
        <p:spPr>
          <a:xfrm>
            <a:off x="2016125" y="1309689"/>
            <a:ext cx="1747838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hangingPunct="1">
              <a:buFont typeface="Arial" panose="020B0604020202020204" pitchFamily="34" charset="0"/>
              <a:buNone/>
              <a:defRPr/>
            </a:pPr>
            <a:r>
              <a:rPr lang="en-US" altLang="ko-KR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어플 자료 조사</a:t>
            </a:r>
            <a:r>
              <a:rPr lang="en-US" altLang="ko-KR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200" b="1" dirty="0">
              <a:solidFill>
                <a:srgbClr val="002060"/>
              </a:solidFill>
              <a:latin typeface="HY그래픽M" panose="02030600000101010101" pitchFamily="18" charset="-127"/>
              <a:ea typeface="HY그래픽M" panose="02030600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B91102-EA32-4384-B9DC-F9D21A5A1A3A}"/>
              </a:ext>
            </a:extLst>
          </p:cNvPr>
          <p:cNvSpPr txBox="1"/>
          <p:nvPr/>
        </p:nvSpPr>
        <p:spPr>
          <a:xfrm>
            <a:off x="1828800" y="3435351"/>
            <a:ext cx="1747838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hangingPunct="1">
              <a:buFont typeface="Arial" panose="020B0604020202020204" pitchFamily="34" charset="0"/>
              <a:buNone/>
              <a:defRPr/>
            </a:pPr>
            <a:r>
              <a:rPr lang="en-US" altLang="ko-KR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개발 환경</a:t>
            </a:r>
            <a:r>
              <a:rPr lang="en-US" altLang="ko-KR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200" b="1" dirty="0">
              <a:solidFill>
                <a:srgbClr val="002060"/>
              </a:solidFill>
              <a:latin typeface="HY그래픽M" panose="02030600000101010101" pitchFamily="18" charset="-127"/>
              <a:ea typeface="HY그래픽M" panose="02030600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391E00-6C94-4CA1-8182-2628C5D9E962}"/>
              </a:ext>
            </a:extLst>
          </p:cNvPr>
          <p:cNvSpPr txBox="1"/>
          <p:nvPr/>
        </p:nvSpPr>
        <p:spPr>
          <a:xfrm>
            <a:off x="1830389" y="2319338"/>
            <a:ext cx="1963737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hangingPunct="1">
              <a:buFont typeface="Arial" panose="020B0604020202020204" pitchFamily="34" charset="0"/>
              <a:buNone/>
              <a:defRPr/>
            </a:pPr>
            <a:r>
              <a:rPr lang="en-US" altLang="ko-KR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  &lt;</a:t>
            </a:r>
            <a:r>
              <a:rPr lang="ko-KR" altLang="en-US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어플 타겟 분석</a:t>
            </a:r>
            <a:r>
              <a:rPr lang="en-US" altLang="ko-KR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200" b="1" dirty="0">
              <a:solidFill>
                <a:srgbClr val="002060"/>
              </a:solidFill>
              <a:latin typeface="HY그래픽M" panose="02030600000101010101" pitchFamily="18" charset="-127"/>
              <a:ea typeface="HY그래픽M" panose="02030600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AFB70AE-A057-493A-9F93-A3B26EAB8594}"/>
              </a:ext>
            </a:extLst>
          </p:cNvPr>
          <p:cNvCxnSpPr>
            <a:cxnSpLocks/>
          </p:cNvCxnSpPr>
          <p:nvPr/>
        </p:nvCxnSpPr>
        <p:spPr bwMode="auto">
          <a:xfrm>
            <a:off x="3084513" y="3846513"/>
            <a:ext cx="0" cy="4953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7F6CC4A-59B0-46EA-914B-1089E83E504F}"/>
              </a:ext>
            </a:extLst>
          </p:cNvPr>
          <p:cNvSpPr/>
          <p:nvPr/>
        </p:nvSpPr>
        <p:spPr>
          <a:xfrm>
            <a:off x="2405064" y="4322764"/>
            <a:ext cx="1328737" cy="83978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endParaRPr lang="en-US" altLang="ko-KR" sz="1200" dirty="0">
              <a:solidFill>
                <a:srgbClr val="002060"/>
              </a:solidFill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ko-KR" altLang="en-US" sz="1200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마인드 맵</a:t>
            </a:r>
            <a:endParaRPr lang="en-US" altLang="ko-KR" sz="1200" dirty="0">
              <a:solidFill>
                <a:srgbClr val="00206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ko-KR" altLang="en-US" sz="1200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캔버스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72BD78-A266-4295-AA1C-F4EAC7C942EB}"/>
              </a:ext>
            </a:extLst>
          </p:cNvPr>
          <p:cNvSpPr txBox="1"/>
          <p:nvPr/>
        </p:nvSpPr>
        <p:spPr>
          <a:xfrm>
            <a:off x="1916114" y="4335463"/>
            <a:ext cx="1749425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hangingPunct="1">
              <a:buFont typeface="Arial" panose="020B0604020202020204" pitchFamily="34" charset="0"/>
              <a:buNone/>
              <a:defRPr/>
            </a:pPr>
            <a:r>
              <a:rPr lang="en-US" altLang="ko-KR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어플 기획서</a:t>
            </a:r>
            <a:r>
              <a:rPr lang="en-US" altLang="ko-KR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200" b="1" dirty="0">
              <a:solidFill>
                <a:srgbClr val="002060"/>
              </a:solidFill>
              <a:latin typeface="HY그래픽M" panose="02030600000101010101" pitchFamily="18" charset="-127"/>
              <a:ea typeface="HY그래픽M" panose="02030600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123AE9-582F-4264-A553-1A688CF014B2}"/>
              </a:ext>
            </a:extLst>
          </p:cNvPr>
          <p:cNvSpPr txBox="1"/>
          <p:nvPr/>
        </p:nvSpPr>
        <p:spPr>
          <a:xfrm>
            <a:off x="5411788" y="1328739"/>
            <a:ext cx="1414462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hangingPunct="1">
              <a:buFont typeface="Arial" panose="020B0604020202020204" pitchFamily="34" charset="0"/>
              <a:buNone/>
              <a:defRPr/>
            </a:pPr>
            <a:r>
              <a:rPr lang="en-US" altLang="ko-KR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앱 </a:t>
            </a:r>
            <a:r>
              <a:rPr lang="ko-KR" altLang="en-US" sz="1200" b="1" dirty="0" err="1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인벤터</a:t>
            </a:r>
            <a:r>
              <a:rPr lang="ko-KR" altLang="en-US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 시작</a:t>
            </a:r>
            <a:r>
              <a:rPr lang="en-US" altLang="ko-KR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200" b="1" dirty="0">
              <a:solidFill>
                <a:srgbClr val="002060"/>
              </a:solidFill>
              <a:latin typeface="HY그래픽M" panose="02030600000101010101" pitchFamily="18" charset="-127"/>
              <a:ea typeface="HY그래픽M" panose="02030600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30F6C2B-11ED-4D55-8667-77DAA44D4345}"/>
              </a:ext>
            </a:extLst>
          </p:cNvPr>
          <p:cNvSpPr txBox="1"/>
          <p:nvPr/>
        </p:nvSpPr>
        <p:spPr>
          <a:xfrm>
            <a:off x="5303838" y="2862264"/>
            <a:ext cx="16002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hangingPunct="1">
              <a:buFont typeface="Arial" panose="020B0604020202020204" pitchFamily="34" charset="0"/>
              <a:buNone/>
              <a:defRPr/>
            </a:pPr>
            <a:r>
              <a:rPr lang="en-US" altLang="ko-KR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음식 리스트 선정</a:t>
            </a:r>
            <a:r>
              <a:rPr lang="en-US" altLang="ko-KR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200" b="1" dirty="0">
              <a:solidFill>
                <a:srgbClr val="002060"/>
              </a:solidFill>
              <a:latin typeface="HY그래픽M" panose="02030600000101010101" pitchFamily="18" charset="-127"/>
              <a:ea typeface="HY그래픽M" panose="02030600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04A3EB47-A819-4FB1-A028-9631DCB9BE7F}"/>
              </a:ext>
            </a:extLst>
          </p:cNvPr>
          <p:cNvCxnSpPr/>
          <p:nvPr/>
        </p:nvCxnSpPr>
        <p:spPr bwMode="auto">
          <a:xfrm>
            <a:off x="6164263" y="3803650"/>
            <a:ext cx="0" cy="6175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22193D6-4427-4A43-82EA-0D58ABD4F694}"/>
              </a:ext>
            </a:extLst>
          </p:cNvPr>
          <p:cNvSpPr txBox="1"/>
          <p:nvPr/>
        </p:nvSpPr>
        <p:spPr>
          <a:xfrm>
            <a:off x="8213726" y="1328739"/>
            <a:ext cx="1389063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hangingPunct="1">
              <a:buFont typeface="Arial" panose="020B0604020202020204" pitchFamily="34" charset="0"/>
              <a:buNone/>
              <a:defRPr/>
            </a:pPr>
            <a:r>
              <a:rPr lang="en-US" altLang="ko-KR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맛집 위치 추가</a:t>
            </a:r>
            <a:r>
              <a:rPr lang="en-US" altLang="ko-KR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200" b="1" dirty="0">
              <a:solidFill>
                <a:srgbClr val="002060"/>
              </a:solidFill>
              <a:latin typeface="HY그래픽M" panose="02030600000101010101" pitchFamily="18" charset="-127"/>
              <a:ea typeface="HY그래픽M" panose="02030600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045705E-5C51-4821-BC5C-0354AF44053A}"/>
              </a:ext>
            </a:extLst>
          </p:cNvPr>
          <p:cNvSpPr txBox="1"/>
          <p:nvPr/>
        </p:nvSpPr>
        <p:spPr>
          <a:xfrm>
            <a:off x="8097839" y="3983039"/>
            <a:ext cx="159702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hangingPunct="1">
              <a:buFont typeface="Arial" panose="020B0604020202020204" pitchFamily="34" charset="0"/>
              <a:buNone/>
              <a:defRPr/>
            </a:pPr>
            <a:r>
              <a:rPr lang="en-US" altLang="ko-KR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구글 스토어 심사</a:t>
            </a:r>
            <a:r>
              <a:rPr lang="en-US" altLang="ko-KR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200" b="1" dirty="0">
              <a:solidFill>
                <a:srgbClr val="002060"/>
              </a:solidFill>
              <a:latin typeface="HY그래픽M" panose="02030600000101010101" pitchFamily="18" charset="-127"/>
              <a:ea typeface="HY그래픽M" panose="02030600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E15E393E-6C1B-47BD-90DA-89031A0720CE}"/>
              </a:ext>
            </a:extLst>
          </p:cNvPr>
          <p:cNvSpPr/>
          <p:nvPr/>
        </p:nvSpPr>
        <p:spPr>
          <a:xfrm>
            <a:off x="5508626" y="4421188"/>
            <a:ext cx="1317625" cy="74771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6E67AF-D3C6-4EC9-A785-3C33259B8154}"/>
              </a:ext>
            </a:extLst>
          </p:cNvPr>
          <p:cNvSpPr txBox="1"/>
          <p:nvPr/>
        </p:nvSpPr>
        <p:spPr>
          <a:xfrm>
            <a:off x="5456238" y="4672014"/>
            <a:ext cx="1414462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hangingPunct="1">
              <a:buFont typeface="Arial" panose="020B0604020202020204" pitchFamily="34" charset="0"/>
              <a:buNone/>
              <a:defRPr/>
            </a:pPr>
            <a:r>
              <a:rPr lang="en-US" altLang="ko-KR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어플 코드 작성</a:t>
            </a:r>
            <a:r>
              <a:rPr lang="en-US" altLang="ko-KR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200" b="1" dirty="0">
              <a:solidFill>
                <a:srgbClr val="002060"/>
              </a:solidFill>
              <a:latin typeface="HY그래픽M" panose="02030600000101010101" pitchFamily="18" charset="-127"/>
              <a:ea typeface="HY그래픽M" panose="02030600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4E71187-E0B4-4FE9-8026-F4E0C0EC6A86}"/>
              </a:ext>
            </a:extLst>
          </p:cNvPr>
          <p:cNvSpPr txBox="1"/>
          <p:nvPr/>
        </p:nvSpPr>
        <p:spPr>
          <a:xfrm>
            <a:off x="8312150" y="2813051"/>
            <a:ext cx="1168400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hangingPunct="1">
              <a:buFont typeface="Arial" panose="020B0604020202020204" pitchFamily="34" charset="0"/>
              <a:buNone/>
              <a:defRPr/>
            </a:pPr>
            <a:r>
              <a:rPr lang="en-US" altLang="ko-KR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디자인 개선</a:t>
            </a:r>
            <a:r>
              <a:rPr lang="en-US" altLang="ko-KR" sz="1200" b="1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200" b="1" dirty="0">
              <a:solidFill>
                <a:srgbClr val="002060"/>
              </a:solidFill>
              <a:latin typeface="HY그래픽M" panose="02030600000101010101" pitchFamily="18" charset="-127"/>
              <a:ea typeface="HY그래픽M" panose="02030600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BA255612-FBC7-4235-A83A-B8E83B8D45BC}"/>
              </a:ext>
            </a:extLst>
          </p:cNvPr>
          <p:cNvCxnSpPr>
            <a:stCxn id="17" idx="2"/>
            <a:endCxn id="20" idx="0"/>
          </p:cNvCxnSpPr>
          <p:nvPr/>
        </p:nvCxnSpPr>
        <p:spPr bwMode="auto">
          <a:xfrm>
            <a:off x="6140450" y="2195514"/>
            <a:ext cx="0" cy="61753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D142B7EA-65BA-4D71-8976-E3DA8D3BC296}"/>
              </a:ext>
            </a:extLst>
          </p:cNvPr>
          <p:cNvSpPr/>
          <p:nvPr/>
        </p:nvSpPr>
        <p:spPr bwMode="auto">
          <a:xfrm>
            <a:off x="2589214" y="2566988"/>
            <a:ext cx="987425" cy="254000"/>
          </a:xfrm>
          <a:prstGeom prst="roundRect">
            <a:avLst/>
          </a:prstGeom>
          <a:solidFill>
            <a:srgbClr val="90BFE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buFont typeface="Arial" pitchFamily="34" charset="0"/>
              <a:buNone/>
              <a:defRPr/>
            </a:pPr>
            <a:r>
              <a:rPr lang="ko-KR" altLang="en-US" sz="1100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차별성 보완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E57A478B-0A61-4F3A-8930-B45B99818B35}"/>
              </a:ext>
            </a:extLst>
          </p:cNvPr>
          <p:cNvSpPr/>
          <p:nvPr/>
        </p:nvSpPr>
        <p:spPr bwMode="auto">
          <a:xfrm>
            <a:off x="2592389" y="4583113"/>
            <a:ext cx="987425" cy="254000"/>
          </a:xfrm>
          <a:prstGeom prst="roundRect">
            <a:avLst/>
          </a:prstGeom>
          <a:solidFill>
            <a:srgbClr val="90BFE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buFont typeface="Arial" pitchFamily="34" charset="0"/>
              <a:buNone/>
              <a:defRPr/>
            </a:pPr>
            <a:r>
              <a:rPr lang="ko-KR" altLang="en-US" sz="1100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마인드 맵</a:t>
            </a: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5197E47B-A273-4693-B729-2675E7D43D6E}"/>
              </a:ext>
            </a:extLst>
          </p:cNvPr>
          <p:cNvSpPr/>
          <p:nvPr/>
        </p:nvSpPr>
        <p:spPr bwMode="auto">
          <a:xfrm>
            <a:off x="2597151" y="4860926"/>
            <a:ext cx="987425" cy="252413"/>
          </a:xfrm>
          <a:prstGeom prst="roundRect">
            <a:avLst/>
          </a:prstGeom>
          <a:solidFill>
            <a:srgbClr val="90BFE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buFont typeface="Arial" pitchFamily="34" charset="0"/>
              <a:buNone/>
              <a:defRPr/>
            </a:pPr>
            <a:r>
              <a:rPr lang="ko-KR" altLang="en-US" sz="1100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캔버스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A56A944E-7A1A-47AE-ADD2-3490A4359914}"/>
              </a:ext>
            </a:extLst>
          </p:cNvPr>
          <p:cNvSpPr/>
          <p:nvPr/>
        </p:nvSpPr>
        <p:spPr bwMode="auto">
          <a:xfrm>
            <a:off x="5646739" y="3159126"/>
            <a:ext cx="987425" cy="252413"/>
          </a:xfrm>
          <a:prstGeom prst="roundRect">
            <a:avLst/>
          </a:prstGeom>
          <a:solidFill>
            <a:srgbClr val="90BFE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buFont typeface="Arial" pitchFamily="34" charset="0"/>
              <a:buNone/>
              <a:defRPr/>
            </a:pPr>
            <a:r>
              <a:rPr lang="ko-KR" altLang="en-US" sz="1100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음식</a:t>
            </a: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DB111615-E752-4733-9058-3C2F3878C02E}"/>
              </a:ext>
            </a:extLst>
          </p:cNvPr>
          <p:cNvSpPr/>
          <p:nvPr/>
        </p:nvSpPr>
        <p:spPr bwMode="auto">
          <a:xfrm>
            <a:off x="5646739" y="3435350"/>
            <a:ext cx="987425" cy="254000"/>
          </a:xfrm>
          <a:prstGeom prst="roundRect">
            <a:avLst/>
          </a:prstGeom>
          <a:solidFill>
            <a:srgbClr val="90BFE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buFont typeface="Arial" pitchFamily="34" charset="0"/>
              <a:buNone/>
              <a:defRPr/>
            </a:pPr>
            <a:r>
              <a:rPr lang="ko-KR" altLang="en-US" sz="1100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음료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8D445EBE-08FA-4038-9369-B51946CC4D2C}"/>
              </a:ext>
            </a:extLst>
          </p:cNvPr>
          <p:cNvSpPr/>
          <p:nvPr/>
        </p:nvSpPr>
        <p:spPr bwMode="auto">
          <a:xfrm>
            <a:off x="8413751" y="1589089"/>
            <a:ext cx="987425" cy="471487"/>
          </a:xfrm>
          <a:prstGeom prst="roundRect">
            <a:avLst/>
          </a:prstGeom>
          <a:solidFill>
            <a:srgbClr val="90BFE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buFont typeface="Arial" pitchFamily="34" charset="0"/>
              <a:buNone/>
              <a:defRPr/>
            </a:pPr>
            <a:r>
              <a:rPr lang="ko-KR" altLang="en-US" sz="1100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유한대학교</a:t>
            </a:r>
            <a:endParaRPr lang="en-US" altLang="ko-KR" sz="1100" dirty="0">
              <a:solidFill>
                <a:srgbClr val="00206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 eaLnBrk="1" hangingPunct="1">
              <a:buFont typeface="Arial" pitchFamily="34" charset="0"/>
              <a:buNone/>
              <a:defRPr/>
            </a:pPr>
            <a:r>
              <a:rPr lang="ko-KR" altLang="en-US" sz="1100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근처 맛집</a:t>
            </a: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635944F1-A261-4175-9F94-8433066286D2}"/>
              </a:ext>
            </a:extLst>
          </p:cNvPr>
          <p:cNvSpPr/>
          <p:nvPr/>
        </p:nvSpPr>
        <p:spPr bwMode="auto">
          <a:xfrm>
            <a:off x="8413751" y="3065463"/>
            <a:ext cx="987425" cy="252412"/>
          </a:xfrm>
          <a:prstGeom prst="roundRect">
            <a:avLst/>
          </a:prstGeom>
          <a:solidFill>
            <a:srgbClr val="90BFE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buFont typeface="Arial" pitchFamily="34" charset="0"/>
              <a:buNone/>
              <a:defRPr/>
            </a:pPr>
            <a:r>
              <a:rPr lang="en-US" altLang="ko-KR" sz="1100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Ui,</a:t>
            </a:r>
            <a:r>
              <a:rPr lang="ko-KR" altLang="en-US" sz="1100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포토샵</a:t>
            </a: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53430D53-D75C-49E8-8660-6669FF292A7A}"/>
              </a:ext>
            </a:extLst>
          </p:cNvPr>
          <p:cNvSpPr/>
          <p:nvPr/>
        </p:nvSpPr>
        <p:spPr bwMode="auto">
          <a:xfrm>
            <a:off x="8396289" y="4225926"/>
            <a:ext cx="1062037" cy="252413"/>
          </a:xfrm>
          <a:prstGeom prst="roundRect">
            <a:avLst/>
          </a:prstGeom>
          <a:solidFill>
            <a:srgbClr val="90BFE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buFont typeface="Arial" pitchFamily="34" charset="0"/>
              <a:buNone/>
              <a:defRPr/>
            </a:pPr>
            <a:r>
              <a:rPr lang="ko-KR" altLang="en-US" sz="1100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어플 등록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BC4B3EA6-2290-44EE-9775-A15507F85A4E}"/>
              </a:ext>
            </a:extLst>
          </p:cNvPr>
          <p:cNvSpPr/>
          <p:nvPr/>
        </p:nvSpPr>
        <p:spPr bwMode="auto">
          <a:xfrm>
            <a:off x="8396289" y="4508501"/>
            <a:ext cx="1062037" cy="252413"/>
          </a:xfrm>
          <a:prstGeom prst="roundRect">
            <a:avLst/>
          </a:prstGeom>
          <a:solidFill>
            <a:srgbClr val="90BFE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buFont typeface="Arial" pitchFamily="34" charset="0"/>
              <a:buNone/>
              <a:defRPr/>
            </a:pPr>
            <a:r>
              <a:rPr lang="ko-KR" altLang="en-US" sz="1100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문제점 확인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19DCBD76-8C16-4961-A7AE-179379FB3931}"/>
              </a:ext>
            </a:extLst>
          </p:cNvPr>
          <p:cNvSpPr/>
          <p:nvPr/>
        </p:nvSpPr>
        <p:spPr bwMode="auto">
          <a:xfrm>
            <a:off x="8413751" y="4797426"/>
            <a:ext cx="1063625" cy="252413"/>
          </a:xfrm>
          <a:prstGeom prst="roundRect">
            <a:avLst/>
          </a:prstGeom>
          <a:solidFill>
            <a:srgbClr val="90BFE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buFont typeface="Arial" pitchFamily="34" charset="0"/>
              <a:buNone/>
              <a:defRPr/>
            </a:pPr>
            <a:r>
              <a:rPr lang="ko-KR" altLang="en-US" sz="1050" dirty="0">
                <a:solidFill>
                  <a:srgbClr val="00206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전체적인 보완</a:t>
            </a:r>
          </a:p>
        </p:txBody>
      </p: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752CB828-C15B-4316-8056-0580DF28B3C6}"/>
              </a:ext>
            </a:extLst>
          </p:cNvPr>
          <p:cNvSpPr/>
          <p:nvPr/>
        </p:nvSpPr>
        <p:spPr>
          <a:xfrm>
            <a:off x="5003800" y="6046788"/>
            <a:ext cx="2319338" cy="512762"/>
          </a:xfrm>
          <a:prstGeom prst="roundRect">
            <a:avLst/>
          </a:prstGeom>
          <a:solidFill>
            <a:srgbClr val="7BABF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오늘은 뭐 나올까</a:t>
            </a:r>
            <a:r>
              <a:rPr lang="en-US" altLang="ko-KR" b="1" dirty="0">
                <a:solidFill>
                  <a:srgbClr val="002060"/>
                </a:solidFill>
              </a:rPr>
              <a:t>?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FFF16C4-BA88-4261-8AC9-6FB67ACB00FD}"/>
              </a:ext>
            </a:extLst>
          </p:cNvPr>
          <p:cNvCxnSpPr>
            <a:stCxn id="60" idx="2"/>
          </p:cNvCxnSpPr>
          <p:nvPr/>
        </p:nvCxnSpPr>
        <p:spPr bwMode="auto">
          <a:xfrm>
            <a:off x="3068638" y="5162551"/>
            <a:ext cx="1587500" cy="7143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031339C3-9D28-4BDE-A275-041554B2DA54}"/>
              </a:ext>
            </a:extLst>
          </p:cNvPr>
          <p:cNvCxnSpPr>
            <a:stCxn id="86" idx="2"/>
          </p:cNvCxnSpPr>
          <p:nvPr/>
        </p:nvCxnSpPr>
        <p:spPr bwMode="auto">
          <a:xfrm flipH="1">
            <a:off x="6164264" y="5168901"/>
            <a:ext cx="3175" cy="7080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1A09BD43-66EC-4AEF-973A-70C70A780308}"/>
              </a:ext>
            </a:extLst>
          </p:cNvPr>
          <p:cNvCxnSpPr>
            <a:stCxn id="24" idx="2"/>
          </p:cNvCxnSpPr>
          <p:nvPr/>
        </p:nvCxnSpPr>
        <p:spPr bwMode="auto">
          <a:xfrm flipH="1">
            <a:off x="7680325" y="5162551"/>
            <a:ext cx="1227138" cy="7143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8" name="그래픽 147">
            <a:extLst>
              <a:ext uri="{FF2B5EF4-FFF2-40B4-BE49-F238E27FC236}">
                <a16:creationId xmlns:a16="http://schemas.microsoft.com/office/drawing/2014/main" id="{BCAFF65D-4869-4B09-9347-D4507CB19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19" y="5907881"/>
            <a:ext cx="609600" cy="790575"/>
          </a:xfrm>
          <a:prstGeom prst="rect">
            <a:avLst/>
          </a:prstGeom>
        </p:spPr>
      </p:pic>
      <p:sp>
        <p:nvSpPr>
          <p:cNvPr id="2098" name="TextBox 145">
            <a:extLst>
              <a:ext uri="{FF2B5EF4-FFF2-40B4-BE49-F238E27FC236}">
                <a16:creationId xmlns:a16="http://schemas.microsoft.com/office/drawing/2014/main" id="{9CBDA0A3-1FB5-4721-83CD-EDACEE18D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61150" y="6428712"/>
            <a:ext cx="23193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ko-KR" dirty="0"/>
              <a:t>Load Map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C45816-C273-4050-9D32-96473CCBD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7143" y="6208771"/>
            <a:ext cx="2010056" cy="619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highlight>
                  <a:srgbClr val="E2CBB7"/>
                </a:highlight>
              </a:rPr>
              <a:t>마무리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D4B2C0-21A9-42A2-A2C1-3A47479C62A9}"/>
              </a:ext>
            </a:extLst>
          </p:cNvPr>
          <p:cNvSpPr/>
          <p:nvPr/>
        </p:nvSpPr>
        <p:spPr>
          <a:xfrm>
            <a:off x="1108364" y="2047946"/>
            <a:ext cx="1748821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김세윤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CAD101-08CE-49A3-900D-1C3A952C1C47}"/>
              </a:ext>
            </a:extLst>
          </p:cNvPr>
          <p:cNvSpPr/>
          <p:nvPr/>
        </p:nvSpPr>
        <p:spPr>
          <a:xfrm>
            <a:off x="3098485" y="2047946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피피티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만드는 실력이 점점 늘고 있어요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..!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교수님 때문이에요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!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8B97FC-9898-4CE5-A006-8BEAAAC0A41A}"/>
              </a:ext>
            </a:extLst>
          </p:cNvPr>
          <p:cNvSpPr/>
          <p:nvPr/>
        </p:nvSpPr>
        <p:spPr>
          <a:xfrm>
            <a:off x="1108364" y="3367447"/>
            <a:ext cx="1748821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오정석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7BC4E2-DC6F-4283-A77C-4B91F21E3C43}"/>
              </a:ext>
            </a:extLst>
          </p:cNvPr>
          <p:cNvSpPr/>
          <p:nvPr/>
        </p:nvSpPr>
        <p:spPr>
          <a:xfrm>
            <a:off x="3098485" y="3367447"/>
            <a:ext cx="82423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교수님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내년에도 뵙겠습니다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아디오스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334BCB-DD33-496F-81DE-67F58DFC375D}"/>
              </a:ext>
            </a:extLst>
          </p:cNvPr>
          <p:cNvSpPr/>
          <p:nvPr/>
        </p:nvSpPr>
        <p:spPr>
          <a:xfrm>
            <a:off x="1108364" y="4686948"/>
            <a:ext cx="1748821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김 솔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3BFB74-8A39-40FF-BA12-348821D8EF09}"/>
              </a:ext>
            </a:extLst>
          </p:cNvPr>
          <p:cNvSpPr/>
          <p:nvPr/>
        </p:nvSpPr>
        <p:spPr>
          <a:xfrm>
            <a:off x="3098485" y="4686948"/>
            <a:ext cx="82423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열심히 했습니다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!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교수님의 마음으로 보살펴주세요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6A385C-EE63-4236-BC74-4497B75CC1B3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3F990A-B21A-44EB-942C-382388F49C5D}"/>
              </a:ext>
            </a:extLst>
          </p:cNvPr>
          <p:cNvSpPr txBox="1"/>
          <p:nvPr/>
        </p:nvSpPr>
        <p:spPr>
          <a:xfrm>
            <a:off x="7198360" y="689827"/>
            <a:ext cx="3312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Part 06</a:t>
            </a:r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ko-KR" altLang="en-US" sz="2000" b="1" u="sng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마무리 </a:t>
            </a:r>
            <a:r>
              <a:rPr lang="en-US" altLang="ko-KR" sz="2000" b="1" u="sng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(</a:t>
            </a:r>
            <a:r>
              <a:rPr lang="ko-KR" altLang="en-US" sz="2000" b="1" u="sng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교수님께</a:t>
            </a:r>
            <a:r>
              <a:rPr lang="en-US" altLang="ko-KR" sz="2000" b="1" u="sng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)</a:t>
            </a:r>
            <a:endParaRPr lang="ko-KR" altLang="en-US" sz="2000" b="1" u="sng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031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97AA1E-FEDE-4944-B5E2-27A6952A71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6651BB-60F5-40E4-B264-A16E0A3C93EE}"/>
              </a:ext>
            </a:extLst>
          </p:cNvPr>
          <p:cNvSpPr/>
          <p:nvPr/>
        </p:nvSpPr>
        <p:spPr>
          <a:xfrm>
            <a:off x="690880" y="711200"/>
            <a:ext cx="1090168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892FA-26DD-4A0C-849F-94F48398B3C9}"/>
              </a:ext>
            </a:extLst>
          </p:cNvPr>
          <p:cNvSpPr txBox="1"/>
          <p:nvPr/>
        </p:nvSpPr>
        <p:spPr>
          <a:xfrm>
            <a:off x="3690262" y="2644170"/>
            <a:ext cx="48013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rgbClr val="554F4D"/>
                </a:solidFill>
              </a:rPr>
              <a:t>감사합니다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FBBF60-3034-47A7-9D01-BCE018B000AC}"/>
              </a:ext>
            </a:extLst>
          </p:cNvPr>
          <p:cNvSpPr txBox="1"/>
          <p:nvPr/>
        </p:nvSpPr>
        <p:spPr>
          <a:xfrm>
            <a:off x="9254596" y="5131137"/>
            <a:ext cx="2416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54F4D"/>
                </a:solidFill>
                <a:highlight>
                  <a:srgbClr val="FCF7F2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202027009 </a:t>
            </a:r>
            <a:r>
              <a:rPr lang="ko-KR" altLang="en-US" sz="2000" dirty="0">
                <a:solidFill>
                  <a:srgbClr val="554F4D"/>
                </a:solidFill>
                <a:highlight>
                  <a:srgbClr val="FCF7F2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김세윤</a:t>
            </a:r>
            <a:endParaRPr lang="en-US" altLang="ko-KR" sz="2000" dirty="0">
              <a:solidFill>
                <a:srgbClr val="554F4D"/>
              </a:solidFill>
              <a:highlight>
                <a:srgbClr val="FCF7F2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554F4D"/>
                </a:solidFill>
                <a:highlight>
                  <a:srgbClr val="FCF7F2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201727019 </a:t>
            </a:r>
            <a:r>
              <a:rPr lang="ko-KR" altLang="en-US" sz="2000" dirty="0">
                <a:solidFill>
                  <a:srgbClr val="554F4D"/>
                </a:solidFill>
                <a:highlight>
                  <a:srgbClr val="FCF7F2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오정석</a:t>
            </a:r>
            <a:endParaRPr lang="en-US" altLang="ko-KR" sz="2000" dirty="0">
              <a:solidFill>
                <a:srgbClr val="554F4D"/>
              </a:solidFill>
              <a:highlight>
                <a:srgbClr val="FCF7F2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554F4D"/>
                </a:solidFill>
                <a:highlight>
                  <a:srgbClr val="FCF7F2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 201711019</a:t>
            </a:r>
            <a:r>
              <a:rPr lang="ko-KR" altLang="en-US" sz="2000" dirty="0">
                <a:solidFill>
                  <a:srgbClr val="554F4D"/>
                </a:solidFill>
                <a:highlight>
                  <a:srgbClr val="FCF7F2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김  솔</a:t>
            </a:r>
          </a:p>
        </p:txBody>
      </p:sp>
    </p:spTree>
    <p:extLst>
      <p:ext uri="{BB962C8B-B14F-4D97-AF65-F5344CB8AC3E}">
        <p14:creationId xmlns:p14="http://schemas.microsoft.com/office/powerpoint/2010/main" val="2290080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5" name="图片 4" descr="图片包含 餐桌, 就坐, 杯子, 室内&#10;&#10;已生成极高可信度的说明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0" y="2331676"/>
            <a:ext cx="1565759" cy="3133387"/>
          </a:xfrm>
          <a:prstGeom prst="rect">
            <a:avLst/>
          </a:prstGeom>
        </p:spPr>
      </p:pic>
      <p:pic>
        <p:nvPicPr>
          <p:cNvPr id="6" name="图片 5" descr="图片包含 植物&#10;&#10;已生成极高可信度的说明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7" name="图片 6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 rot="5400000">
            <a:off x="1630803" y="-600374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8" name="图片 7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-30512" y="191447"/>
            <a:ext cx="1331471" cy="1308514"/>
          </a:xfrm>
          <a:prstGeom prst="rect">
            <a:avLst/>
          </a:prstGeom>
        </p:spPr>
      </p:pic>
      <p:cxnSp>
        <p:nvCxnSpPr>
          <p:cNvPr id="10" name="直接连接符 9"/>
          <p:cNvCxnSpPr>
            <a:cxnSpLocks/>
          </p:cNvCxnSpPr>
          <p:nvPr/>
        </p:nvCxnSpPr>
        <p:spPr>
          <a:xfrm flipH="1">
            <a:off x="6818868" y="347172"/>
            <a:ext cx="6805" cy="6491806"/>
          </a:xfrm>
          <a:prstGeom prst="line">
            <a:avLst/>
          </a:prstGeom>
          <a:ln w="19050">
            <a:solidFill>
              <a:schemeClr val="accent5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 flipH="1">
            <a:off x="6719457" y="2254489"/>
            <a:ext cx="201838" cy="201911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anchor="ctr"/>
          <a:lstStyle/>
          <a:p>
            <a:pPr algn="ctr">
              <a:defRPr/>
            </a:pPr>
            <a:endParaRPr lang="zh-CN" altLang="en-US" sz="170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25"/>
          <p:cNvSpPr txBox="1">
            <a:spLocks noChangeArrowheads="1"/>
          </p:cNvSpPr>
          <p:nvPr/>
        </p:nvSpPr>
        <p:spPr bwMode="auto">
          <a:xfrm flipH="1">
            <a:off x="5648170" y="2210649"/>
            <a:ext cx="653536" cy="30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 flipH="1">
            <a:off x="6719457" y="3010712"/>
            <a:ext cx="201838" cy="201911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anchor="ctr"/>
          <a:lstStyle/>
          <a:p>
            <a:pPr algn="ctr">
              <a:defRPr/>
            </a:pPr>
            <a:endParaRPr lang="zh-CN" altLang="en-US" sz="170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28"/>
          <p:cNvSpPr txBox="1">
            <a:spLocks noChangeArrowheads="1"/>
          </p:cNvSpPr>
          <p:nvPr/>
        </p:nvSpPr>
        <p:spPr bwMode="auto">
          <a:xfrm flipH="1">
            <a:off x="5635788" y="2957778"/>
            <a:ext cx="653536" cy="30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 flipH="1">
            <a:off x="6719457" y="3778144"/>
            <a:ext cx="201838" cy="201911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anchor="ctr"/>
          <a:lstStyle/>
          <a:p>
            <a:pPr algn="ctr">
              <a:defRPr/>
            </a:pPr>
            <a:endParaRPr lang="zh-CN" altLang="en-US" sz="170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30"/>
          <p:cNvSpPr txBox="1">
            <a:spLocks noChangeArrowheads="1"/>
          </p:cNvSpPr>
          <p:nvPr/>
        </p:nvSpPr>
        <p:spPr bwMode="auto">
          <a:xfrm flipH="1">
            <a:off x="5651442" y="3725210"/>
            <a:ext cx="653536" cy="30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H="1">
            <a:off x="6719457" y="4533270"/>
            <a:ext cx="201838" cy="201911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anchor="ctr"/>
          <a:lstStyle/>
          <a:p>
            <a:pPr algn="ctr">
              <a:defRPr/>
            </a:pPr>
            <a:endParaRPr lang="zh-CN" altLang="en-US" sz="170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32"/>
          <p:cNvSpPr txBox="1">
            <a:spLocks noChangeArrowheads="1"/>
          </p:cNvSpPr>
          <p:nvPr/>
        </p:nvSpPr>
        <p:spPr bwMode="auto">
          <a:xfrm flipH="1">
            <a:off x="5648170" y="4480336"/>
            <a:ext cx="653536" cy="30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 flipH="1">
            <a:off x="5873873" y="0"/>
            <a:ext cx="1959959" cy="196067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MH_Others_1"/>
          <p:cNvSpPr txBox="1"/>
          <p:nvPr>
            <p:custDataLst>
              <p:tags r:id="rId1"/>
            </p:custDataLst>
          </p:nvPr>
        </p:nvSpPr>
        <p:spPr>
          <a:xfrm flipH="1">
            <a:off x="6132517" y="556074"/>
            <a:ext cx="1406006" cy="91903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목차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 flipH="1" flipV="1">
            <a:off x="-9875" y="3583468"/>
            <a:ext cx="3334636" cy="3274532"/>
            <a:chOff x="8216575" y="-19025"/>
            <a:chExt cx="3334636" cy="3274532"/>
          </a:xfrm>
        </p:grpSpPr>
        <p:pic>
          <p:nvPicPr>
            <p:cNvPr id="27" name="图片 26" descr="图片包含 植物, 树叶&#10;&#10;已生成极高可信度的说明"/>
            <p:cNvPicPr>
              <a:picLocks noChangeAspect="1"/>
            </p:cNvPicPr>
            <p:nvPr/>
          </p:nvPicPr>
          <p:blipFill>
            <a:blip r:embed="rId9" cstate="email"/>
            <a:stretch>
              <a:fillRect/>
            </a:stretch>
          </p:blipFill>
          <p:spPr>
            <a:xfrm>
              <a:off x="8216575" y="-3"/>
              <a:ext cx="2227060" cy="1771317"/>
            </a:xfrm>
            <a:prstGeom prst="rect">
              <a:avLst/>
            </a:prstGeom>
          </p:spPr>
        </p:pic>
        <p:pic>
          <p:nvPicPr>
            <p:cNvPr id="28" name="图片 27" descr="图片包含 就坐, 室内, 餐桌&#10;&#10;已生成高可信度的说明"/>
            <p:cNvPicPr>
              <a:picLocks noChangeAspect="1"/>
            </p:cNvPicPr>
            <p:nvPr/>
          </p:nvPicPr>
          <p:blipFill>
            <a:blip r:embed="rId10" cstate="email"/>
            <a:stretch>
              <a:fillRect/>
            </a:stretch>
          </p:blipFill>
          <p:spPr>
            <a:xfrm>
              <a:off x="8839512" y="-19025"/>
              <a:ext cx="2711699" cy="3274532"/>
            </a:xfrm>
            <a:prstGeom prst="rect">
              <a:avLst/>
            </a:prstGeom>
          </p:spPr>
        </p:pic>
      </p:grpSp>
      <p:sp>
        <p:nvSpPr>
          <p:cNvPr id="30" name="椭圆 29"/>
          <p:cNvSpPr/>
          <p:nvPr/>
        </p:nvSpPr>
        <p:spPr>
          <a:xfrm flipH="1">
            <a:off x="6717949" y="5312391"/>
            <a:ext cx="201838" cy="201911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anchor="ctr"/>
          <a:lstStyle/>
          <a:p>
            <a:pPr algn="ctr">
              <a:defRPr/>
            </a:pPr>
            <a:endParaRPr lang="zh-CN" altLang="en-US" sz="170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文本框 32"/>
          <p:cNvSpPr txBox="1">
            <a:spLocks noChangeArrowheads="1"/>
          </p:cNvSpPr>
          <p:nvPr/>
        </p:nvSpPr>
        <p:spPr bwMode="auto">
          <a:xfrm flipH="1">
            <a:off x="5648170" y="5235579"/>
            <a:ext cx="653536" cy="30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05</a:t>
            </a:r>
            <a:endParaRPr lang="zh-CN" altLang="en-US" sz="2000" b="1" dirty="0">
              <a:solidFill>
                <a:srgbClr val="0070C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3" name="图片 32" descr="图片包含 坚果, 水果, 室内&#10;&#10;已生成极高可信度的说明"/>
          <p:cNvPicPr>
            <a:picLocks noChangeAspect="1"/>
          </p:cNvPicPr>
          <p:nvPr/>
        </p:nvPicPr>
        <p:blipFill>
          <a:blip r:embed="rId11" cstate="email"/>
          <a:stretch>
            <a:fillRect/>
          </a:stretch>
        </p:blipFill>
        <p:spPr>
          <a:xfrm>
            <a:off x="10955816" y="-94320"/>
            <a:ext cx="1259905" cy="2245106"/>
          </a:xfrm>
          <a:prstGeom prst="rect">
            <a:avLst/>
          </a:prstGeom>
        </p:spPr>
      </p:pic>
      <p:pic>
        <p:nvPicPr>
          <p:cNvPr id="34" name="图片 33" descr="图片包含 植物, 树叶&#10;&#10;已生成极高可信度的说明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9194123" y="-1119"/>
            <a:ext cx="2227060" cy="1771317"/>
          </a:xfrm>
          <a:prstGeom prst="rect">
            <a:avLst/>
          </a:prstGeom>
        </p:spPr>
      </p:pic>
      <p:pic>
        <p:nvPicPr>
          <p:cNvPr id="36" name="图片 35" descr="图片包含 蛋糕, 室内, 餐桌, 盘子&#10;&#10;已生成极高可信度的说明"/>
          <p:cNvPicPr>
            <a:picLocks noChangeAspect="1"/>
          </p:cNvPicPr>
          <p:nvPr/>
        </p:nvPicPr>
        <p:blipFill>
          <a:blip r:embed="rId1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9932457" y="1735319"/>
            <a:ext cx="2381356" cy="3122025"/>
          </a:xfrm>
          <a:prstGeom prst="rect">
            <a:avLst/>
          </a:prstGeom>
        </p:spPr>
      </p:pic>
      <p:pic>
        <p:nvPicPr>
          <p:cNvPr id="39" name="图片 38" descr="图片包含 室内, 杯子&#10;&#10;已生成高可信度的说明"/>
          <p:cNvPicPr>
            <a:picLocks noChangeAspect="1"/>
          </p:cNvPicPr>
          <p:nvPr/>
        </p:nvPicPr>
        <p:blipFill>
          <a:blip r:embed="rId13" cstate="email"/>
          <a:stretch>
            <a:fillRect/>
          </a:stretch>
        </p:blipFill>
        <p:spPr>
          <a:xfrm>
            <a:off x="10571865" y="3059202"/>
            <a:ext cx="1620135" cy="2184868"/>
          </a:xfrm>
          <a:prstGeom prst="rect">
            <a:avLst/>
          </a:prstGeom>
        </p:spPr>
      </p:pic>
      <p:pic>
        <p:nvPicPr>
          <p:cNvPr id="40" name="图片 39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14" cstate="email"/>
          <a:stretch>
            <a:fillRect/>
          </a:stretch>
        </p:blipFill>
        <p:spPr>
          <a:xfrm>
            <a:off x="10120967" y="4679238"/>
            <a:ext cx="2071033" cy="217876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5023A4F-3941-4C9B-BA97-FFE948A56AA9}"/>
              </a:ext>
            </a:extLst>
          </p:cNvPr>
          <p:cNvSpPr txBox="1"/>
          <p:nvPr/>
        </p:nvSpPr>
        <p:spPr>
          <a:xfrm>
            <a:off x="7124689" y="2195261"/>
            <a:ext cx="1051891" cy="3385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554F4D"/>
                </a:solidFill>
              </a:rPr>
              <a:t>메인 화면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CF001A-823D-47EC-98ED-0B9D1331E77C}"/>
              </a:ext>
            </a:extLst>
          </p:cNvPr>
          <p:cNvSpPr txBox="1"/>
          <p:nvPr/>
        </p:nvSpPr>
        <p:spPr>
          <a:xfrm>
            <a:off x="7135381" y="2979293"/>
            <a:ext cx="1210588" cy="3385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554F4D"/>
                </a:solidFill>
              </a:rPr>
              <a:t>메뉴리스트</a:t>
            </a:r>
            <a:endParaRPr lang="en-US" altLang="ko-KR" sz="1600" dirty="0">
              <a:solidFill>
                <a:srgbClr val="554F4D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64D53C-A58C-49C0-9083-FEDDB98F6EDE}"/>
              </a:ext>
            </a:extLst>
          </p:cNvPr>
          <p:cNvSpPr txBox="1"/>
          <p:nvPr/>
        </p:nvSpPr>
        <p:spPr>
          <a:xfrm>
            <a:off x="7124689" y="3729092"/>
            <a:ext cx="1051891" cy="3385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554F4D"/>
                </a:solidFill>
              </a:rPr>
              <a:t>결과 화면</a:t>
            </a:r>
            <a:endParaRPr lang="en-US" altLang="ko-KR" sz="1600" dirty="0">
              <a:solidFill>
                <a:srgbClr val="554F4D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DD6025-48DF-4193-9FBB-5E254BB82243}"/>
              </a:ext>
            </a:extLst>
          </p:cNvPr>
          <p:cNvSpPr txBox="1"/>
          <p:nvPr/>
        </p:nvSpPr>
        <p:spPr>
          <a:xfrm>
            <a:off x="7135381" y="4478891"/>
            <a:ext cx="1051891" cy="3385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554F4D"/>
                </a:solidFill>
              </a:rPr>
              <a:t>링크 화면</a:t>
            </a:r>
            <a:endParaRPr lang="en-US" altLang="ko-KR" sz="1600" dirty="0">
              <a:solidFill>
                <a:srgbClr val="554F4D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9C001E-04A3-41FB-9E6C-AC0F9B8F4487}"/>
              </a:ext>
            </a:extLst>
          </p:cNvPr>
          <p:cNvSpPr txBox="1"/>
          <p:nvPr/>
        </p:nvSpPr>
        <p:spPr>
          <a:xfrm>
            <a:off x="7132929" y="5993869"/>
            <a:ext cx="1838965" cy="3385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554F4D"/>
                </a:solidFill>
              </a:rPr>
              <a:t>마무리 </a:t>
            </a:r>
            <a:r>
              <a:rPr lang="en-US" altLang="ko-KR" sz="1600" dirty="0">
                <a:solidFill>
                  <a:srgbClr val="554F4D"/>
                </a:solidFill>
              </a:rPr>
              <a:t>(</a:t>
            </a:r>
            <a:r>
              <a:rPr lang="ko-KR" altLang="en-US" sz="1600" dirty="0">
                <a:solidFill>
                  <a:srgbClr val="554F4D"/>
                </a:solidFill>
              </a:rPr>
              <a:t>교수님께</a:t>
            </a:r>
            <a:r>
              <a:rPr lang="en-US" altLang="ko-KR" sz="1600" dirty="0">
                <a:solidFill>
                  <a:srgbClr val="554F4D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91E1D-C5D9-44EA-AEBB-B5C073A52E4C}"/>
              </a:ext>
            </a:extLst>
          </p:cNvPr>
          <p:cNvSpPr txBox="1"/>
          <p:nvPr/>
        </p:nvSpPr>
        <p:spPr>
          <a:xfrm>
            <a:off x="7124689" y="2531885"/>
            <a:ext cx="191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4F4D"/>
                </a:solidFill>
              </a:rPr>
              <a:t>광고 화면</a:t>
            </a:r>
          </a:p>
        </p:txBody>
      </p:sp>
      <p:sp>
        <p:nvSpPr>
          <p:cNvPr id="57" name="椭圆 13">
            <a:extLst>
              <a:ext uri="{FF2B5EF4-FFF2-40B4-BE49-F238E27FC236}">
                <a16:creationId xmlns:a16="http://schemas.microsoft.com/office/drawing/2014/main" id="{755AE1EC-9527-4E73-A49D-54EBF1060759}"/>
              </a:ext>
            </a:extLst>
          </p:cNvPr>
          <p:cNvSpPr/>
          <p:nvPr/>
        </p:nvSpPr>
        <p:spPr>
          <a:xfrm flipH="1">
            <a:off x="6717949" y="6048938"/>
            <a:ext cx="201838" cy="201911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anchor="ctr"/>
          <a:lstStyle/>
          <a:p>
            <a:pPr algn="ctr">
              <a:defRPr/>
            </a:pPr>
            <a:endParaRPr lang="zh-CN" altLang="en-US" sz="170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FF586A7-DBB8-4384-A41A-A43EEA9540BC}"/>
              </a:ext>
            </a:extLst>
          </p:cNvPr>
          <p:cNvSpPr txBox="1"/>
          <p:nvPr/>
        </p:nvSpPr>
        <p:spPr>
          <a:xfrm>
            <a:off x="7132929" y="5244070"/>
            <a:ext cx="1051891" cy="338554"/>
          </a:xfrm>
          <a:prstGeom prst="rect">
            <a:avLst/>
          </a:prstGeom>
          <a:solidFill>
            <a:srgbClr val="C9E1EF"/>
          </a:solidFill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554F4D"/>
                </a:solidFill>
              </a:rPr>
              <a:t>로드맵</a:t>
            </a:r>
            <a:endParaRPr lang="en-US" altLang="ko-KR" sz="1600" dirty="0">
              <a:solidFill>
                <a:srgbClr val="554F4D"/>
              </a:solidFill>
            </a:endParaRPr>
          </a:p>
        </p:txBody>
      </p:sp>
      <p:sp>
        <p:nvSpPr>
          <p:cNvPr id="59" name="文本框 32">
            <a:extLst>
              <a:ext uri="{FF2B5EF4-FFF2-40B4-BE49-F238E27FC236}">
                <a16:creationId xmlns:a16="http://schemas.microsoft.com/office/drawing/2014/main" id="{905151BC-951A-4FB8-8870-E06174FED6C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654617" y="5968707"/>
            <a:ext cx="653536" cy="30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06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4" grpId="0" animBg="1"/>
      <p:bldP spid="15" grpId="0"/>
      <p:bldP spid="17" grpId="0" animBg="1"/>
      <p:bldP spid="18" grpId="0"/>
      <p:bldP spid="20" grpId="0" animBg="1"/>
      <p:bldP spid="21" grpId="0"/>
      <p:bldP spid="23" grpId="0" animBg="1"/>
      <p:bldP spid="24" grpId="0"/>
      <p:bldP spid="30" grpId="0" animBg="1"/>
      <p:bldP spid="31" grpId="0"/>
      <p:bldP spid="57" grpId="0" animBg="1"/>
      <p:bldP spid="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9">
            <a:extLst>
              <a:ext uri="{FF2B5EF4-FFF2-40B4-BE49-F238E27FC236}">
                <a16:creationId xmlns:a16="http://schemas.microsoft.com/office/drawing/2014/main" id="{116422D8-DC17-4700-BA30-929949A07F62}"/>
              </a:ext>
            </a:extLst>
          </p:cNvPr>
          <p:cNvCxnSpPr>
            <a:cxnSpLocks/>
          </p:cNvCxnSpPr>
          <p:nvPr/>
        </p:nvCxnSpPr>
        <p:spPr>
          <a:xfrm flipH="1">
            <a:off x="6095999" y="27853"/>
            <a:ext cx="1" cy="685800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4924425" y="1405341"/>
            <a:ext cx="2343150" cy="2343150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0" name="图片 9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5400000">
            <a:off x="8676231" y="5779900"/>
            <a:ext cx="837360" cy="1318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flipH="1" flipV="1">
            <a:off x="9375128" y="4412609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133537" y="4707091"/>
            <a:ext cx="2071033" cy="2178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 rot="5400000">
            <a:off x="1738907" y="-600371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07C3C4-F177-4978-B367-7CAC53DDCBD8}"/>
              </a:ext>
            </a:extLst>
          </p:cNvPr>
          <p:cNvSpPr txBox="1"/>
          <p:nvPr/>
        </p:nvSpPr>
        <p:spPr>
          <a:xfrm>
            <a:off x="5032375" y="2576916"/>
            <a:ext cx="223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dirty="0">
                <a:solidFill>
                  <a:schemeClr val="accent3">
                    <a:lumMod val="25000"/>
                  </a:schemeClr>
                </a:solidFill>
              </a:rPr>
              <a:t>메인 화면</a:t>
            </a: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806AC4AA-D294-4042-BEC3-E628BC5B99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1706" y="2281040"/>
            <a:ext cx="955971" cy="1040357"/>
          </a:xfrm>
          <a:prstGeom prst="rect">
            <a:avLst/>
          </a:prstGeom>
        </p:spPr>
      </p:pic>
      <p:sp>
        <p:nvSpPr>
          <p:cNvPr id="19" name="TextBox 32">
            <a:extLst>
              <a:ext uri="{FF2B5EF4-FFF2-40B4-BE49-F238E27FC236}">
                <a16:creationId xmlns:a16="http://schemas.microsoft.com/office/drawing/2014/main" id="{D3F24CD5-4DBA-42D2-A333-B65658570E6E}"/>
              </a:ext>
            </a:extLst>
          </p:cNvPr>
          <p:cNvSpPr txBox="1"/>
          <p:nvPr/>
        </p:nvSpPr>
        <p:spPr>
          <a:xfrm>
            <a:off x="5127508" y="1729680"/>
            <a:ext cx="1936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Part 01.</a:t>
            </a:r>
            <a:endParaRPr lang="zh-CN" altLang="en-US" sz="44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A6C2-3456-4878-8921-AB6B32C2D583}"/>
              </a:ext>
            </a:extLst>
          </p:cNvPr>
          <p:cNvSpPr txBox="1"/>
          <p:nvPr/>
        </p:nvSpPr>
        <p:spPr>
          <a:xfrm>
            <a:off x="5517378" y="3241690"/>
            <a:ext cx="191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4F4D"/>
                </a:solidFill>
              </a:rPr>
              <a:t>광고 화면</a:t>
            </a: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>
            <a:extLst>
              <a:ext uri="{FF2B5EF4-FFF2-40B4-BE49-F238E27FC236}">
                <a16:creationId xmlns:a16="http://schemas.microsoft.com/office/drawing/2014/main" id="{6EEE6786-DA7E-4FD4-A2F0-A8237B78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479" y="1340791"/>
            <a:ext cx="2510663" cy="48083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304800" y="1143000"/>
            <a:ext cx="117265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189129" y="368926"/>
            <a:ext cx="32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</a:rPr>
              <a:t>오늘은 뭐가 나올까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ko-KR" alt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7198360" y="689827"/>
            <a:ext cx="2395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Part 01 </a:t>
            </a:r>
            <a:r>
              <a:rPr lang="ko-KR" altLang="en-US" sz="2000" b="1" u="sng" dirty="0">
                <a:solidFill>
                  <a:schemeClr val="accent6">
                    <a:lumMod val="50000"/>
                  </a:schemeClr>
                </a:solidFill>
              </a:rPr>
              <a:t>메인 화면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C90738-2056-4CFF-9987-559054CBC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155" y="6350189"/>
            <a:ext cx="2114845" cy="45726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88508C3-8C7F-41B3-856E-8051B7A0AE56}"/>
              </a:ext>
            </a:extLst>
          </p:cNvPr>
          <p:cNvSpPr/>
          <p:nvPr/>
        </p:nvSpPr>
        <p:spPr>
          <a:xfrm>
            <a:off x="9499816" y="412494"/>
            <a:ext cx="2503055" cy="646331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사용자 매뉴얼</a:t>
            </a:r>
          </a:p>
        </p:txBody>
      </p:sp>
      <p:pic>
        <p:nvPicPr>
          <p:cNvPr id="19" name="图片 26" descr="图片包含 植物, 树叶&#10;&#10;已生成极高可信度的说明">
            <a:extLst>
              <a:ext uri="{FF2B5EF4-FFF2-40B4-BE49-F238E27FC236}">
                <a16:creationId xmlns:a16="http://schemas.microsoft.com/office/drawing/2014/main" id="{71E17706-364E-4419-8FB5-071B3FB8898B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4077132" y="-6875"/>
            <a:ext cx="1957667" cy="1557052"/>
          </a:xfrm>
          <a:prstGeom prst="rect">
            <a:avLst/>
          </a:prstGeom>
        </p:spPr>
      </p:pic>
      <p:pic>
        <p:nvPicPr>
          <p:cNvPr id="22" name="图片 38" descr="图片包含 室内, 杯子&#10;&#10;已生成高可信度的说明">
            <a:extLst>
              <a:ext uri="{FF2B5EF4-FFF2-40B4-BE49-F238E27FC236}">
                <a16:creationId xmlns:a16="http://schemas.microsoft.com/office/drawing/2014/main" id="{F8006374-17B7-4250-93B3-CE6B456283E1}"/>
              </a:ext>
            </a:extLst>
          </p:cNvPr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0571865" y="1393855"/>
            <a:ext cx="1620135" cy="2184868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E8DFCB0-0E31-4022-B38E-14503D43F34F}"/>
              </a:ext>
            </a:extLst>
          </p:cNvPr>
          <p:cNvCxnSpPr>
            <a:cxnSpLocks/>
          </p:cNvCxnSpPr>
          <p:nvPr/>
        </p:nvCxnSpPr>
        <p:spPr>
          <a:xfrm>
            <a:off x="7429121" y="1914170"/>
            <a:ext cx="7081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E02F23E-E2CC-4BA0-8A91-69110D14C0A7}"/>
              </a:ext>
            </a:extLst>
          </p:cNvPr>
          <p:cNvSpPr/>
          <p:nvPr/>
        </p:nvSpPr>
        <p:spPr>
          <a:xfrm>
            <a:off x="8286005" y="1719198"/>
            <a:ext cx="1916405" cy="38994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광고</a:t>
            </a:r>
            <a:r>
              <a:rPr lang="ko-KR" altLang="en-US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ko-KR" altLang="en-US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설명</a:t>
            </a:r>
          </a:p>
        </p:txBody>
      </p:sp>
      <p:pic>
        <p:nvPicPr>
          <p:cNvPr id="4" name="그래픽 3" descr="배지 체크 표시1">
            <a:extLst>
              <a:ext uri="{FF2B5EF4-FFF2-40B4-BE49-F238E27FC236}">
                <a16:creationId xmlns:a16="http://schemas.microsoft.com/office/drawing/2014/main" id="{0CB374E3-98FB-4E1F-8974-FA039956D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3734" y="1649236"/>
            <a:ext cx="529865" cy="5298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1F8AAEB-002A-40C8-8ADB-680D8E6D850A}"/>
              </a:ext>
            </a:extLst>
          </p:cNvPr>
          <p:cNvSpPr txBox="1"/>
          <p:nvPr/>
        </p:nvSpPr>
        <p:spPr>
          <a:xfrm>
            <a:off x="8286005" y="2169186"/>
            <a:ext cx="1916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광고 신청자만 클릭</a:t>
            </a:r>
            <a:endParaRPr lang="en-US" altLang="ko-KR" sz="1200" dirty="0">
              <a:solidFill>
                <a:srgbClr val="554F4D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클릭하면 </a:t>
            </a:r>
            <a:r>
              <a:rPr lang="ko-KR" altLang="en-US" sz="1200" dirty="0">
                <a:solidFill>
                  <a:srgbClr val="554F4D"/>
                </a:solidFill>
                <a:highlight>
                  <a:srgbClr val="E2CBB7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제작자 사이트</a:t>
            </a:r>
            <a:r>
              <a:rPr lang="ko-KR" altLang="en-US" sz="12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로 이동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0E5BAC6-A6E8-40C7-8B5B-6637004E0356}"/>
              </a:ext>
            </a:extLst>
          </p:cNvPr>
          <p:cNvSpPr/>
          <p:nvPr/>
        </p:nvSpPr>
        <p:spPr>
          <a:xfrm>
            <a:off x="2040998" y="3978831"/>
            <a:ext cx="1916405" cy="38994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k Free" panose="03080402000500000000" pitchFamily="66" charset="0"/>
                <a:ea typeface="HY엽서L" panose="02030600000101010101" pitchFamily="18" charset="-127"/>
              </a:rPr>
              <a:t>FOOD</a:t>
            </a:r>
            <a:r>
              <a:rPr lang="en-US" altLang="ko-KR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(</a:t>
            </a:r>
            <a:r>
              <a:rPr lang="ko-KR" altLang="en-US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음식 버튼</a:t>
            </a:r>
            <a:r>
              <a:rPr lang="en-US" altLang="ko-KR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  <a:endParaRPr lang="ko-KR" altLang="en-US" sz="1600" dirty="0">
              <a:ln w="0"/>
              <a:solidFill>
                <a:schemeClr val="accent5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34" name="그래픽 33" descr="배지 체크 표시1">
            <a:extLst>
              <a:ext uri="{FF2B5EF4-FFF2-40B4-BE49-F238E27FC236}">
                <a16:creationId xmlns:a16="http://schemas.microsoft.com/office/drawing/2014/main" id="{057779CA-DBFE-401C-A8FD-C562124DC9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85547" y="4828136"/>
            <a:ext cx="529865" cy="529865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7F205EF-4CB5-4080-861E-19DAB44F2D7E}"/>
              </a:ext>
            </a:extLst>
          </p:cNvPr>
          <p:cNvCxnSpPr>
            <a:cxnSpLocks/>
          </p:cNvCxnSpPr>
          <p:nvPr/>
        </p:nvCxnSpPr>
        <p:spPr>
          <a:xfrm flipH="1" flipV="1">
            <a:off x="3991470" y="4541227"/>
            <a:ext cx="700429" cy="4287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F5CEB44-E288-42EF-9EE3-989CD6AF157B}"/>
              </a:ext>
            </a:extLst>
          </p:cNvPr>
          <p:cNvSpPr txBox="1"/>
          <p:nvPr/>
        </p:nvSpPr>
        <p:spPr>
          <a:xfrm>
            <a:off x="2040998" y="4415866"/>
            <a:ext cx="1842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음식을 원하는 사용자에게 추천</a:t>
            </a:r>
            <a:endParaRPr lang="en-US" altLang="ko-KR" sz="1200" dirty="0">
              <a:solidFill>
                <a:srgbClr val="554F4D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FOOD </a:t>
            </a:r>
            <a:r>
              <a:rPr lang="ko-KR" altLang="en-US" sz="12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버튼을 누르면 </a:t>
            </a:r>
            <a:r>
              <a:rPr lang="ko-KR" altLang="en-US" sz="1200" dirty="0">
                <a:solidFill>
                  <a:srgbClr val="554F4D"/>
                </a:solidFill>
                <a:highlight>
                  <a:srgbClr val="E2CBB7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음식 선택 리스트로 </a:t>
            </a:r>
            <a:r>
              <a:rPr lang="ko-KR" altLang="en-US" sz="12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이동</a:t>
            </a:r>
            <a:endParaRPr lang="en-US" altLang="ko-KR" sz="1200" dirty="0">
              <a:solidFill>
                <a:srgbClr val="554F4D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41" name="그래픽 40" descr="배지 체크 표시1">
            <a:extLst>
              <a:ext uri="{FF2B5EF4-FFF2-40B4-BE49-F238E27FC236}">
                <a16:creationId xmlns:a16="http://schemas.microsoft.com/office/drawing/2014/main" id="{240924EE-50B9-4252-9213-186A5453E4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9722" y="5069439"/>
            <a:ext cx="529865" cy="529865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F2BDDA-A01A-4E98-9BF7-6A08A8E60737}"/>
              </a:ext>
            </a:extLst>
          </p:cNvPr>
          <p:cNvCxnSpPr>
            <a:cxnSpLocks/>
          </p:cNvCxnSpPr>
          <p:nvPr/>
        </p:nvCxnSpPr>
        <p:spPr>
          <a:xfrm flipV="1">
            <a:off x="7389782" y="4563204"/>
            <a:ext cx="786791" cy="4323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DA89F03-6276-4D99-B344-3BD33D9DBAB1}"/>
              </a:ext>
            </a:extLst>
          </p:cNvPr>
          <p:cNvSpPr/>
          <p:nvPr/>
        </p:nvSpPr>
        <p:spPr>
          <a:xfrm>
            <a:off x="8286005" y="4173260"/>
            <a:ext cx="1916405" cy="38994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k Free" panose="03080402000500000000" pitchFamily="66" charset="0"/>
                <a:ea typeface="HY엽서L" panose="02030600000101010101" pitchFamily="18" charset="-127"/>
              </a:rPr>
              <a:t>CAFÉ</a:t>
            </a:r>
            <a:r>
              <a:rPr lang="en-US" altLang="ko-KR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(</a:t>
            </a:r>
            <a:r>
              <a:rPr lang="ko-KR" altLang="en-US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음료 버튼</a:t>
            </a:r>
            <a:r>
              <a:rPr lang="en-US" altLang="ko-KR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  <a:endParaRPr lang="ko-KR" altLang="en-US" sz="1600" dirty="0">
              <a:ln w="0"/>
              <a:solidFill>
                <a:schemeClr val="accent5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EB61F9-E7F1-446C-8736-64ADBA528A7A}"/>
              </a:ext>
            </a:extLst>
          </p:cNvPr>
          <p:cNvSpPr txBox="1"/>
          <p:nvPr/>
        </p:nvSpPr>
        <p:spPr>
          <a:xfrm>
            <a:off x="8279455" y="4652184"/>
            <a:ext cx="1842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음료를 원하는 사용자에게 추천</a:t>
            </a:r>
            <a:endParaRPr lang="en-US" altLang="ko-KR" sz="1200" dirty="0">
              <a:solidFill>
                <a:srgbClr val="554F4D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554F4D"/>
                </a:solidFill>
                <a:latin typeface="Gabriola" panose="04040605051002020D02" pitchFamily="82" charset="0"/>
                <a:ea typeface="HY그래픽M" panose="02030600000101010101" pitchFamily="18" charset="-127"/>
              </a:rPr>
              <a:t>CAFÉ</a:t>
            </a:r>
            <a:r>
              <a:rPr lang="en-US" altLang="ko-KR" sz="12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버튼을 누르면 </a:t>
            </a:r>
            <a:r>
              <a:rPr lang="ko-KR" altLang="en-US" sz="1200" dirty="0">
                <a:solidFill>
                  <a:srgbClr val="554F4D"/>
                </a:solidFill>
                <a:highlight>
                  <a:srgbClr val="E2CBB7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음료 선택 리스트로 </a:t>
            </a:r>
            <a:r>
              <a:rPr lang="ko-KR" altLang="en-US" sz="12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이동</a:t>
            </a:r>
            <a:endParaRPr lang="en-US" altLang="ko-KR" sz="1200" dirty="0">
              <a:solidFill>
                <a:srgbClr val="554F4D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554F4D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46" name="그래픽 45" descr="배지 체크 표시1">
            <a:extLst>
              <a:ext uri="{FF2B5EF4-FFF2-40B4-BE49-F238E27FC236}">
                <a16:creationId xmlns:a16="http://schemas.microsoft.com/office/drawing/2014/main" id="{4D38A97A-C778-40AF-8499-8DD116DC71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1402" y="2242775"/>
            <a:ext cx="529865" cy="529865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555DACA-737C-4D67-8097-4A3E54900D76}"/>
              </a:ext>
            </a:extLst>
          </p:cNvPr>
          <p:cNvCxnSpPr>
            <a:cxnSpLocks/>
          </p:cNvCxnSpPr>
          <p:nvPr/>
        </p:nvCxnSpPr>
        <p:spPr>
          <a:xfrm flipH="1" flipV="1">
            <a:off x="3905994" y="2486289"/>
            <a:ext cx="817553" cy="214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F93618C-2B90-4136-860B-900888683875}"/>
              </a:ext>
            </a:extLst>
          </p:cNvPr>
          <p:cNvSpPr/>
          <p:nvPr/>
        </p:nvSpPr>
        <p:spPr>
          <a:xfrm>
            <a:off x="1990028" y="1465955"/>
            <a:ext cx="1916405" cy="38994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제작자 아이콘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B298BC-B93F-48BF-9C2D-868B57CEE58A}"/>
              </a:ext>
            </a:extLst>
          </p:cNvPr>
          <p:cNvSpPr txBox="1"/>
          <p:nvPr/>
        </p:nvSpPr>
        <p:spPr>
          <a:xfrm>
            <a:off x="2070523" y="1914169"/>
            <a:ext cx="1842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이 어플리케이션을 만든 </a:t>
            </a:r>
            <a:r>
              <a:rPr lang="ko-KR" altLang="en-US" sz="1200" dirty="0">
                <a:solidFill>
                  <a:srgbClr val="554F4D"/>
                </a:solidFill>
                <a:highlight>
                  <a:srgbClr val="E2CBB7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제작자의 아이콘임</a:t>
            </a:r>
            <a:r>
              <a:rPr lang="en-US" altLang="ko-KR" sz="12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</p:txBody>
      </p:sp>
      <p:pic>
        <p:nvPicPr>
          <p:cNvPr id="53" name="图片 48" descr="图片包含 餐桌, 就坐, 杯子, 室内&#10;&#10;已生成极高可信度的说明">
            <a:extLst>
              <a:ext uri="{FF2B5EF4-FFF2-40B4-BE49-F238E27FC236}">
                <a16:creationId xmlns:a16="http://schemas.microsoft.com/office/drawing/2014/main" id="{3C496188-7FC5-4485-B5D8-EA75BD045271}"/>
              </a:ext>
            </a:extLst>
          </p:cNvPr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72824" y="2179102"/>
            <a:ext cx="1565759" cy="313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0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304800" y="1143000"/>
            <a:ext cx="117265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189129" y="368926"/>
            <a:ext cx="32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</a:rPr>
              <a:t>오늘은 뭐가 나올까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ko-KR" alt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7198360" y="689827"/>
            <a:ext cx="2395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Part 01</a:t>
            </a:r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ko-KR" altLang="en-US" sz="2000" b="1" u="sng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광고 화면</a:t>
            </a:r>
            <a:endParaRPr lang="ko-KR" altLang="en-US" sz="2000" b="1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C90738-2056-4CFF-9987-559054CBC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155" y="6350189"/>
            <a:ext cx="2114845" cy="45726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88508C3-8C7F-41B3-856E-8051B7A0AE56}"/>
              </a:ext>
            </a:extLst>
          </p:cNvPr>
          <p:cNvSpPr/>
          <p:nvPr/>
        </p:nvSpPr>
        <p:spPr>
          <a:xfrm>
            <a:off x="9499816" y="412494"/>
            <a:ext cx="2503055" cy="646331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사용자 매뉴얼</a:t>
            </a:r>
          </a:p>
        </p:txBody>
      </p:sp>
      <p:pic>
        <p:nvPicPr>
          <p:cNvPr id="22" name="图片 38" descr="图片包含 室内, 杯子&#10;&#10;已生成高可信度的说明">
            <a:extLst>
              <a:ext uri="{FF2B5EF4-FFF2-40B4-BE49-F238E27FC236}">
                <a16:creationId xmlns:a16="http://schemas.microsoft.com/office/drawing/2014/main" id="{F8006374-17B7-4250-93B3-CE6B456283E1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0571865" y="1393855"/>
            <a:ext cx="1620135" cy="2184868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E8DFCB0-0E31-4022-B38E-14503D43F34F}"/>
              </a:ext>
            </a:extLst>
          </p:cNvPr>
          <p:cNvCxnSpPr>
            <a:cxnSpLocks/>
          </p:cNvCxnSpPr>
          <p:nvPr/>
        </p:nvCxnSpPr>
        <p:spPr>
          <a:xfrm>
            <a:off x="4555290" y="5423988"/>
            <a:ext cx="14021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CEB61F9-E7F1-446C-8736-64ADBA528A7A}"/>
              </a:ext>
            </a:extLst>
          </p:cNvPr>
          <p:cNvSpPr txBox="1"/>
          <p:nvPr/>
        </p:nvSpPr>
        <p:spPr>
          <a:xfrm>
            <a:off x="7247385" y="2276078"/>
            <a:ext cx="21118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4F4D"/>
                </a:solidFill>
                <a:highlight>
                  <a:srgbClr val="E2CBB7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제작자 사이트</a:t>
            </a:r>
            <a:endParaRPr lang="en-US" altLang="ko-KR" sz="1400" dirty="0">
              <a:solidFill>
                <a:srgbClr val="554F4D"/>
              </a:solidFill>
              <a:highlight>
                <a:srgbClr val="E2CBB7"/>
              </a:highlight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업데이트</a:t>
            </a:r>
            <a:r>
              <a:rPr lang="en-US" altLang="ko-KR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,</a:t>
            </a:r>
            <a:r>
              <a:rPr lang="ko-KR" altLang="en-US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공지사항</a:t>
            </a:r>
            <a:r>
              <a:rPr lang="en-US" altLang="ko-KR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,</a:t>
            </a:r>
            <a:r>
              <a:rPr lang="ko-KR" altLang="en-US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수정사항 올릴 예정</a:t>
            </a:r>
            <a:endParaRPr lang="en-US" altLang="ko-KR" sz="1400" dirty="0">
              <a:solidFill>
                <a:srgbClr val="554F4D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53" name="图片 48" descr="图片包含 餐桌, 就坐, 杯子, 室内&#10;&#10;已生成极高可信度的说明">
            <a:extLst>
              <a:ext uri="{FF2B5EF4-FFF2-40B4-BE49-F238E27FC236}">
                <a16:creationId xmlns:a16="http://schemas.microsoft.com/office/drawing/2014/main" id="{3C496188-7FC5-4485-B5D8-EA75BD045271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72824" y="2179102"/>
            <a:ext cx="1565759" cy="313338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86365B4-877A-464C-94E4-EF7618089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628" y="1410796"/>
            <a:ext cx="2510662" cy="48083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6" name="그래픽 35" descr="말풍선">
            <a:extLst>
              <a:ext uri="{FF2B5EF4-FFF2-40B4-BE49-F238E27FC236}">
                <a16:creationId xmlns:a16="http://schemas.microsoft.com/office/drawing/2014/main" id="{AD7B4C87-5922-4F86-90A3-8D5F34822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0670" y="4966788"/>
            <a:ext cx="914400" cy="914400"/>
          </a:xfrm>
          <a:prstGeom prst="rect">
            <a:avLst/>
          </a:prstGeom>
        </p:spPr>
      </p:pic>
      <p:pic>
        <p:nvPicPr>
          <p:cNvPr id="38" name="그래픽 37" descr="댄스">
            <a:extLst>
              <a:ext uri="{FF2B5EF4-FFF2-40B4-BE49-F238E27FC236}">
                <a16:creationId xmlns:a16="http://schemas.microsoft.com/office/drawing/2014/main" id="{4CF29F67-9C3C-4FBA-87DC-64CF0B3DDB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4548" y="2192337"/>
            <a:ext cx="766644" cy="766644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A332D3-679B-4D6B-B7A6-1B8278DBB5F6}"/>
              </a:ext>
            </a:extLst>
          </p:cNvPr>
          <p:cNvCxnSpPr>
            <a:cxnSpLocks/>
          </p:cNvCxnSpPr>
          <p:nvPr/>
        </p:nvCxnSpPr>
        <p:spPr>
          <a:xfrm>
            <a:off x="4555290" y="2575659"/>
            <a:ext cx="14021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2E49462-BA64-4EA0-A7BD-CD7E68F3BDC7}"/>
              </a:ext>
            </a:extLst>
          </p:cNvPr>
          <p:cNvSpPr txBox="1"/>
          <p:nvPr/>
        </p:nvSpPr>
        <p:spPr>
          <a:xfrm>
            <a:off x="7250334" y="4989323"/>
            <a:ext cx="1842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4F4D"/>
                </a:solidFill>
                <a:highlight>
                  <a:srgbClr val="E2CBB7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광고 문의</a:t>
            </a:r>
            <a:r>
              <a:rPr lang="ko-KR" altLang="en-US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채팅</a:t>
            </a:r>
            <a:endParaRPr lang="en-US" altLang="ko-KR" sz="1400" dirty="0">
              <a:solidFill>
                <a:srgbClr val="554F4D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오늘은 뭐가 나올까</a:t>
            </a:r>
            <a:r>
              <a:rPr lang="en-US" altLang="ko-KR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?</a:t>
            </a:r>
            <a:r>
              <a:rPr lang="ko-KR" altLang="en-US" sz="1400" dirty="0">
                <a:solidFill>
                  <a:srgbClr val="554F4D"/>
                </a:solidFill>
                <a:highlight>
                  <a:srgbClr val="E2CBB7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앱의 문의</a:t>
            </a:r>
            <a:r>
              <a:rPr lang="ko-KR" altLang="en-US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채팅</a:t>
            </a:r>
            <a:endParaRPr lang="en-US" altLang="ko-KR" sz="1400" dirty="0">
              <a:solidFill>
                <a:srgbClr val="554F4D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48" name="图片 33" descr="图片包含 植物, 树叶&#10;&#10;已生成极高可信度的说明">
            <a:extLst>
              <a:ext uri="{FF2B5EF4-FFF2-40B4-BE49-F238E27FC236}">
                <a16:creationId xmlns:a16="http://schemas.microsoft.com/office/drawing/2014/main" id="{9BC7AEF8-1C0E-48F2-A89B-350CC6CCFEED}"/>
              </a:ext>
            </a:extLst>
          </p:cNvPr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 flipV="1">
            <a:off x="9942204" y="5423988"/>
            <a:ext cx="2181482" cy="1442211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17BD712-CBFA-48CC-9658-B64CBEAC36F9}"/>
              </a:ext>
            </a:extLst>
          </p:cNvPr>
          <p:cNvSpPr/>
          <p:nvPr/>
        </p:nvSpPr>
        <p:spPr>
          <a:xfrm>
            <a:off x="3621025" y="380630"/>
            <a:ext cx="2996845" cy="67819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광고 버튼을 누르면</a:t>
            </a:r>
            <a:r>
              <a:rPr lang="en-US" altLang="ko-KR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?</a:t>
            </a:r>
            <a:endParaRPr lang="ko-KR" altLang="en-US" sz="1600" dirty="0">
              <a:ln w="0"/>
              <a:solidFill>
                <a:schemeClr val="accent5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2F83528-AB81-4240-9390-696097AC22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5925" y="207473"/>
            <a:ext cx="1897665" cy="32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46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9">
            <a:extLst>
              <a:ext uri="{FF2B5EF4-FFF2-40B4-BE49-F238E27FC236}">
                <a16:creationId xmlns:a16="http://schemas.microsoft.com/office/drawing/2014/main" id="{BC73ACD3-D362-428B-AE77-EC03A8483761}"/>
              </a:ext>
            </a:extLst>
          </p:cNvPr>
          <p:cNvCxnSpPr>
            <a:cxnSpLocks/>
          </p:cNvCxnSpPr>
          <p:nvPr/>
        </p:nvCxnSpPr>
        <p:spPr>
          <a:xfrm flipH="1">
            <a:off x="6641821" y="0"/>
            <a:ext cx="1" cy="685800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3">
            <a:extLst>
              <a:ext uri="{FF2B5EF4-FFF2-40B4-BE49-F238E27FC236}">
                <a16:creationId xmlns:a16="http://schemas.microsoft.com/office/drawing/2014/main" id="{DBC7C29B-8952-452C-B740-9D6842BEA478}"/>
              </a:ext>
            </a:extLst>
          </p:cNvPr>
          <p:cNvSpPr/>
          <p:nvPr/>
        </p:nvSpPr>
        <p:spPr>
          <a:xfrm>
            <a:off x="5470247" y="2257425"/>
            <a:ext cx="2343150" cy="2343150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71061" y="1461"/>
            <a:ext cx="5575450" cy="6855756"/>
            <a:chOff x="389112" y="2"/>
            <a:chExt cx="5882535" cy="7233359"/>
          </a:xfrm>
          <a:solidFill>
            <a:schemeClr val="accent1"/>
          </a:solidFill>
        </p:grpSpPr>
        <p:sp>
          <p:nvSpPr>
            <p:cNvPr id="13" name="Freeform 11"/>
            <p:cNvSpPr/>
            <p:nvPr/>
          </p:nvSpPr>
          <p:spPr bwMode="auto">
            <a:xfrm>
              <a:off x="389112" y="2"/>
              <a:ext cx="5882535" cy="7233359"/>
            </a:xfrm>
            <a:custGeom>
              <a:avLst/>
              <a:gdLst>
                <a:gd name="T0" fmla="*/ 1998 w 4661"/>
                <a:gd name="T1" fmla="*/ 0 h 5613"/>
                <a:gd name="T2" fmla="*/ 4661 w 4661"/>
                <a:gd name="T3" fmla="*/ 0 h 5613"/>
                <a:gd name="T4" fmla="*/ 2660 w 4661"/>
                <a:gd name="T5" fmla="*/ 5613 h 5613"/>
                <a:gd name="T6" fmla="*/ 0 w 4661"/>
                <a:gd name="T7" fmla="*/ 5613 h 5613"/>
                <a:gd name="T8" fmla="*/ 1998 w 4661"/>
                <a:gd name="T9" fmla="*/ 0 h 5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1" h="5613">
                  <a:moveTo>
                    <a:pt x="1998" y="0"/>
                  </a:moveTo>
                  <a:lnTo>
                    <a:pt x="4661" y="0"/>
                  </a:lnTo>
                  <a:lnTo>
                    <a:pt x="2660" y="5613"/>
                  </a:lnTo>
                  <a:lnTo>
                    <a:pt x="0" y="5613"/>
                  </a:lnTo>
                  <a:lnTo>
                    <a:pt x="1998" y="0"/>
                  </a:lnTo>
                  <a:close/>
                </a:path>
              </a:pathLst>
            </a:custGeom>
            <a:blipFill dpi="0" rotWithShape="1">
              <a:blip r:embed="rId3" cstate="print"/>
              <a:srcRect/>
              <a:stretch>
                <a:fillRect/>
              </a:stretch>
            </a:blipFill>
            <a:ln>
              <a:noFill/>
            </a:ln>
            <a:effectLst/>
          </p:spPr>
          <p:txBody>
            <a:bodyPr vert="horz" wrap="square" lIns="42950" tIns="21476" rIns="42950" bIns="21476" numCol="1" anchor="t" anchorCtr="0" compatLnSpc="1"/>
            <a:lstStyle/>
            <a:p>
              <a:endParaRPr lang="zh-CN" altLang="en-US" sz="1707"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 bwMode="auto">
            <a:xfrm rot="549104">
              <a:off x="4104826" y="4856476"/>
              <a:ext cx="611245" cy="1160034"/>
            </a:xfrm>
            <a:custGeom>
              <a:avLst/>
              <a:gdLst>
                <a:gd name="connsiteX0" fmla="*/ 231532 w 611245"/>
                <a:gd name="connsiteY0" fmla="*/ 61172 h 1160034"/>
                <a:gd name="connsiteX1" fmla="*/ 611245 w 611245"/>
                <a:gd name="connsiteY1" fmla="*/ 0 h 1160034"/>
                <a:gd name="connsiteX2" fmla="*/ 379353 w 611245"/>
                <a:gd name="connsiteY2" fmla="*/ 1098920 h 1160034"/>
                <a:gd name="connsiteX3" fmla="*/ 0 w 611245"/>
                <a:gd name="connsiteY3" fmla="*/ 1160034 h 1160034"/>
                <a:gd name="connsiteX4" fmla="*/ 231532 w 611245"/>
                <a:gd name="connsiteY4" fmla="*/ 61172 h 11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245" h="1160034">
                  <a:moveTo>
                    <a:pt x="231532" y="61172"/>
                  </a:moveTo>
                  <a:lnTo>
                    <a:pt x="611245" y="0"/>
                  </a:lnTo>
                  <a:lnTo>
                    <a:pt x="379353" y="1098920"/>
                  </a:lnTo>
                  <a:lnTo>
                    <a:pt x="0" y="1160034"/>
                  </a:lnTo>
                  <a:lnTo>
                    <a:pt x="231532" y="6117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42950" tIns="21476" rIns="42950" bIns="21476" numCol="1" anchor="t" anchorCtr="0" compatLnSpc="1"/>
            <a:lstStyle/>
            <a:p>
              <a:endParaRPr lang="zh-CN" altLang="en-US" sz="1707"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TextBox 32"/>
          <p:cNvSpPr txBox="1"/>
          <p:nvPr/>
        </p:nvSpPr>
        <p:spPr>
          <a:xfrm>
            <a:off x="5689293" y="3034571"/>
            <a:ext cx="2343151" cy="931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655" dirty="0">
              <a:solidFill>
                <a:schemeClr val="accent2"/>
              </a:solidFill>
              <a:ea typeface="微软雅黑" panose="020B0503020204020204" pitchFamily="34" charset="-122"/>
            </a:endParaRPr>
          </a:p>
          <a:p>
            <a:r>
              <a:rPr lang="ko-KR" altLang="en-US" sz="2800" dirty="0">
                <a:solidFill>
                  <a:schemeClr val="accent3">
                    <a:lumMod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메뉴 리스트</a:t>
            </a:r>
            <a:endParaRPr lang="zh-CN" altLang="en-US" sz="2800" dirty="0">
              <a:solidFill>
                <a:schemeClr val="accent3">
                  <a:lumMod val="2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TextBox 32"/>
          <p:cNvSpPr txBox="1"/>
          <p:nvPr/>
        </p:nvSpPr>
        <p:spPr>
          <a:xfrm>
            <a:off x="5710314" y="2562714"/>
            <a:ext cx="2944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Part 02.</a:t>
            </a:r>
            <a:endParaRPr lang="zh-CN" altLang="en-US" sz="44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33" descr="图片包含 植物, 树叶&#10;&#10;已生成极高可信度的说明">
            <a:extLst>
              <a:ext uri="{FF2B5EF4-FFF2-40B4-BE49-F238E27FC236}">
                <a16:creationId xmlns:a16="http://schemas.microsoft.com/office/drawing/2014/main" id="{4BEDFA33-3ED2-43AA-AA74-1C4D909289BC}"/>
              </a:ext>
            </a:extLst>
          </p:cNvPr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 flipV="1">
            <a:off x="-36492" y="5433788"/>
            <a:ext cx="2505040" cy="14422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98954C-3741-454D-AF8F-5801DEE76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02" y="1229491"/>
            <a:ext cx="3075580" cy="54971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304800" y="1143000"/>
            <a:ext cx="117265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189129" y="368926"/>
            <a:ext cx="32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</a:rPr>
              <a:t>오늘은 뭐가 나올까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ko-KR" alt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6808146" y="689827"/>
            <a:ext cx="2785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Part 02 </a:t>
            </a: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메뉴 리스트</a:t>
            </a:r>
            <a:endParaRPr lang="ko-KR" altLang="en-US" sz="2000" b="1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C90738-2056-4CFF-9987-559054CBC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7155" y="6350189"/>
            <a:ext cx="2114845" cy="45726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88508C3-8C7F-41B3-856E-8051B7A0AE56}"/>
              </a:ext>
            </a:extLst>
          </p:cNvPr>
          <p:cNvSpPr/>
          <p:nvPr/>
        </p:nvSpPr>
        <p:spPr>
          <a:xfrm>
            <a:off x="9499816" y="412494"/>
            <a:ext cx="2503055" cy="646331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사용자 매뉴얼</a:t>
            </a:r>
          </a:p>
        </p:txBody>
      </p:sp>
      <p:pic>
        <p:nvPicPr>
          <p:cNvPr id="19" name="图片 26" descr="图片包含 植物, 树叶&#10;&#10;已生成极高可信度的说明">
            <a:extLst>
              <a:ext uri="{FF2B5EF4-FFF2-40B4-BE49-F238E27FC236}">
                <a16:creationId xmlns:a16="http://schemas.microsoft.com/office/drawing/2014/main" id="{71E17706-364E-4419-8FB5-071B3FB8898B}"/>
              </a:ext>
            </a:extLst>
          </p:cNvPr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4077132" y="-6875"/>
            <a:ext cx="1957667" cy="1557052"/>
          </a:xfrm>
          <a:prstGeom prst="rect">
            <a:avLst/>
          </a:prstGeom>
        </p:spPr>
      </p:pic>
      <p:pic>
        <p:nvPicPr>
          <p:cNvPr id="22" name="图片 38" descr="图片包含 室内, 杯子&#10;&#10;已生成高可信度的说明">
            <a:extLst>
              <a:ext uri="{FF2B5EF4-FFF2-40B4-BE49-F238E27FC236}">
                <a16:creationId xmlns:a16="http://schemas.microsoft.com/office/drawing/2014/main" id="{F8006374-17B7-4250-93B3-CE6B456283E1}"/>
              </a:ext>
            </a:extLst>
          </p:cNvPr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0571865" y="1393855"/>
            <a:ext cx="1620135" cy="2184868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0E5BAC6-A6E8-40C7-8B5B-6637004E0356}"/>
              </a:ext>
            </a:extLst>
          </p:cNvPr>
          <p:cNvSpPr/>
          <p:nvPr/>
        </p:nvSpPr>
        <p:spPr>
          <a:xfrm>
            <a:off x="4758902" y="4586057"/>
            <a:ext cx="1916405" cy="38994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시작 버튼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7F205EF-4CB5-4080-861E-19DAB44F2D7E}"/>
              </a:ext>
            </a:extLst>
          </p:cNvPr>
          <p:cNvCxnSpPr>
            <a:cxnSpLocks/>
          </p:cNvCxnSpPr>
          <p:nvPr/>
        </p:nvCxnSpPr>
        <p:spPr>
          <a:xfrm flipV="1">
            <a:off x="3616432" y="5405008"/>
            <a:ext cx="1114121" cy="5326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F5CEB44-E288-42EF-9EE3-989CD6AF157B}"/>
              </a:ext>
            </a:extLst>
          </p:cNvPr>
          <p:cNvSpPr txBox="1"/>
          <p:nvPr/>
        </p:nvSpPr>
        <p:spPr>
          <a:xfrm>
            <a:off x="4682204" y="5035676"/>
            <a:ext cx="2197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버튼을 누르면 체크를 한 리스트 중 </a:t>
            </a:r>
            <a:r>
              <a:rPr lang="ko-KR" altLang="en-US" sz="1400" dirty="0">
                <a:solidFill>
                  <a:srgbClr val="554F4D"/>
                </a:solidFill>
                <a:highlight>
                  <a:srgbClr val="E2CBB7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랜덤으로 하나를</a:t>
            </a:r>
            <a:r>
              <a:rPr lang="ko-KR" altLang="en-US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뽑아 줌</a:t>
            </a:r>
            <a:r>
              <a:rPr lang="en-US" altLang="ko-KR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</p:txBody>
      </p:sp>
      <p:pic>
        <p:nvPicPr>
          <p:cNvPr id="46" name="그래픽 45" descr="배지 체크 표시1">
            <a:extLst>
              <a:ext uri="{FF2B5EF4-FFF2-40B4-BE49-F238E27FC236}">
                <a16:creationId xmlns:a16="http://schemas.microsoft.com/office/drawing/2014/main" id="{4D38A97A-C778-40AF-8499-8DD116DC7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4247" y="2381805"/>
            <a:ext cx="529865" cy="529865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555DACA-737C-4D67-8097-4A3E54900D76}"/>
              </a:ext>
            </a:extLst>
          </p:cNvPr>
          <p:cNvCxnSpPr>
            <a:cxnSpLocks/>
          </p:cNvCxnSpPr>
          <p:nvPr/>
        </p:nvCxnSpPr>
        <p:spPr>
          <a:xfrm>
            <a:off x="2999755" y="2667919"/>
            <a:ext cx="14491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F93618C-2B90-4136-860B-900888683875}"/>
              </a:ext>
            </a:extLst>
          </p:cNvPr>
          <p:cNvSpPr/>
          <p:nvPr/>
        </p:nvSpPr>
        <p:spPr>
          <a:xfrm>
            <a:off x="4682204" y="1872802"/>
            <a:ext cx="1916405" cy="38994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음식 리스트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B298BC-B93F-48BF-9C2D-868B57CEE58A}"/>
              </a:ext>
            </a:extLst>
          </p:cNvPr>
          <p:cNvSpPr txBox="1"/>
          <p:nvPr/>
        </p:nvSpPr>
        <p:spPr>
          <a:xfrm>
            <a:off x="4547316" y="2283718"/>
            <a:ext cx="2339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사용자가 </a:t>
            </a:r>
            <a:r>
              <a:rPr lang="ko-KR" altLang="en-US" sz="1400" dirty="0">
                <a:solidFill>
                  <a:srgbClr val="554F4D"/>
                </a:solidFill>
                <a:highlight>
                  <a:srgbClr val="E2CBB7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원하는 음식</a:t>
            </a:r>
            <a:r>
              <a:rPr lang="ko-KR" altLang="en-US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을 체크를 함</a:t>
            </a:r>
            <a:r>
              <a:rPr lang="en-US" altLang="ko-KR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4F4D"/>
                </a:solidFill>
                <a:highlight>
                  <a:srgbClr val="E2CBB7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여러가지 체크</a:t>
            </a:r>
            <a:r>
              <a:rPr lang="ko-KR" altLang="en-US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를 해도 랜덤으로 하나를 뽑아 줌</a:t>
            </a:r>
            <a:r>
              <a:rPr lang="en-US" altLang="ko-KR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</p:txBody>
      </p:sp>
      <p:pic>
        <p:nvPicPr>
          <p:cNvPr id="34" name="그래픽 33" descr="배지 체크 표시1">
            <a:extLst>
              <a:ext uri="{FF2B5EF4-FFF2-40B4-BE49-F238E27FC236}">
                <a16:creationId xmlns:a16="http://schemas.microsoft.com/office/drawing/2014/main" id="{057779CA-DBFE-401C-A8FD-C562124DC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01506" y="5675075"/>
            <a:ext cx="529865" cy="529865"/>
          </a:xfrm>
          <a:prstGeom prst="rect">
            <a:avLst/>
          </a:prstGeom>
        </p:spPr>
      </p:pic>
      <p:pic>
        <p:nvPicPr>
          <p:cNvPr id="35" name="图片 6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F71C3D8A-37E1-47FB-90C6-3763A2C7516A}"/>
              </a:ext>
            </a:extLst>
          </p:cNvPr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 rot="5400000" flipH="1">
            <a:off x="8202797" y="4622177"/>
            <a:ext cx="1371937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6B9EC10-A079-4375-BC04-0BF65EE1D2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422"/>
          <a:stretch/>
        </p:blipFill>
        <p:spPr>
          <a:xfrm>
            <a:off x="7358211" y="3302438"/>
            <a:ext cx="1227026" cy="90273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6D08348-98E6-49C8-85B5-011CCE8D510D}"/>
              </a:ext>
            </a:extLst>
          </p:cNvPr>
          <p:cNvSpPr txBox="1"/>
          <p:nvPr/>
        </p:nvSpPr>
        <p:spPr>
          <a:xfrm>
            <a:off x="8724939" y="3665704"/>
            <a:ext cx="2197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음료 버튼도 이와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동일</a:t>
            </a:r>
            <a:r>
              <a:rPr lang="ko-KR" altLang="en-US" sz="1600" b="1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함</a:t>
            </a:r>
            <a:r>
              <a:rPr lang="en-US" altLang="ko-KR" sz="1600" b="1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DD409AD1-8BB5-47E8-A724-3C85C9FAD88C}"/>
              </a:ext>
            </a:extLst>
          </p:cNvPr>
          <p:cNvSpPr/>
          <p:nvPr/>
        </p:nvSpPr>
        <p:spPr>
          <a:xfrm>
            <a:off x="8834938" y="3258314"/>
            <a:ext cx="1916405" cy="38994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음료 리스트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50E1BC1-908E-42B3-A1C7-91B4C407C17A}"/>
              </a:ext>
            </a:extLst>
          </p:cNvPr>
          <p:cNvCxnSpPr>
            <a:cxnSpLocks/>
          </p:cNvCxnSpPr>
          <p:nvPr/>
        </p:nvCxnSpPr>
        <p:spPr>
          <a:xfrm>
            <a:off x="6693045" y="3215844"/>
            <a:ext cx="525464" cy="2374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BE7AEFF-F236-4516-A05F-DD835868B082}"/>
              </a:ext>
            </a:extLst>
          </p:cNvPr>
          <p:cNvCxnSpPr>
            <a:cxnSpLocks/>
          </p:cNvCxnSpPr>
          <p:nvPr/>
        </p:nvCxnSpPr>
        <p:spPr>
          <a:xfrm flipV="1">
            <a:off x="6675307" y="4202695"/>
            <a:ext cx="543202" cy="2945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34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"/>
          <p:cNvSpPr/>
          <p:nvPr/>
        </p:nvSpPr>
        <p:spPr bwMode="auto">
          <a:xfrm>
            <a:off x="1423" y="804"/>
            <a:ext cx="8122561" cy="6771332"/>
          </a:xfrm>
          <a:custGeom>
            <a:avLst/>
            <a:gdLst>
              <a:gd name="T0" fmla="*/ 0 w 3821"/>
              <a:gd name="T1" fmla="*/ 0 h 3184"/>
              <a:gd name="T2" fmla="*/ 2886 w 3821"/>
              <a:gd name="T3" fmla="*/ 0 h 3184"/>
              <a:gd name="T4" fmla="*/ 2903 w 3821"/>
              <a:gd name="T5" fmla="*/ 17 h 3184"/>
              <a:gd name="T6" fmla="*/ 3821 w 3821"/>
              <a:gd name="T7" fmla="*/ 1059 h 3184"/>
              <a:gd name="T8" fmla="*/ 0 w 3821"/>
              <a:gd name="T9" fmla="*/ 3184 h 3184"/>
              <a:gd name="T10" fmla="*/ 0 w 3821"/>
              <a:gd name="T11" fmla="*/ 0 h 3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21" h="3184">
                <a:moveTo>
                  <a:pt x="0" y="0"/>
                </a:moveTo>
                <a:lnTo>
                  <a:pt x="2886" y="0"/>
                </a:lnTo>
                <a:lnTo>
                  <a:pt x="2903" y="17"/>
                </a:lnTo>
                <a:lnTo>
                  <a:pt x="3821" y="1059"/>
                </a:lnTo>
                <a:lnTo>
                  <a:pt x="0" y="31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1891" tIns="60945" rIns="121891" bIns="60945" numCol="1" anchor="t" anchorCtr="0" compatLnSpc="1"/>
          <a:lstStyle/>
          <a:p>
            <a:endParaRPr lang="zh-CN" altLang="en-US" sz="1896"/>
          </a:p>
        </p:txBody>
      </p:sp>
      <p:sp>
        <p:nvSpPr>
          <p:cNvPr id="10" name="Freeform 6"/>
          <p:cNvSpPr/>
          <p:nvPr/>
        </p:nvSpPr>
        <p:spPr bwMode="auto">
          <a:xfrm>
            <a:off x="94957" y="2344396"/>
            <a:ext cx="12091371" cy="4512804"/>
          </a:xfrm>
          <a:custGeom>
            <a:avLst/>
            <a:gdLst>
              <a:gd name="T0" fmla="*/ 3815 w 5688"/>
              <a:gd name="T1" fmla="*/ 0 h 2122"/>
              <a:gd name="T2" fmla="*/ 5688 w 5688"/>
              <a:gd name="T3" fmla="*/ 2122 h 2122"/>
              <a:gd name="T4" fmla="*/ 0 w 5688"/>
              <a:gd name="T5" fmla="*/ 2122 h 2122"/>
              <a:gd name="T6" fmla="*/ 3815 w 5688"/>
              <a:gd name="T7" fmla="*/ 0 h 2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88" h="2122">
                <a:moveTo>
                  <a:pt x="3815" y="0"/>
                </a:moveTo>
                <a:lnTo>
                  <a:pt x="5688" y="2122"/>
                </a:lnTo>
                <a:lnTo>
                  <a:pt x="0" y="2122"/>
                </a:lnTo>
                <a:lnTo>
                  <a:pt x="3815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0">
            <a:noFill/>
            <a:prstDash val="solid"/>
            <a:round/>
          </a:ln>
        </p:spPr>
        <p:txBody>
          <a:bodyPr vert="horz" wrap="square" lIns="121891" tIns="60945" rIns="121891" bIns="60945" numCol="1" anchor="t" anchorCtr="0" compatLnSpc="1"/>
          <a:lstStyle/>
          <a:p>
            <a:endParaRPr lang="zh-CN" altLang="en-US" sz="1896"/>
          </a:p>
        </p:txBody>
      </p:sp>
      <p:cxnSp>
        <p:nvCxnSpPr>
          <p:cNvPr id="15" name="直接连接符 9">
            <a:extLst>
              <a:ext uri="{FF2B5EF4-FFF2-40B4-BE49-F238E27FC236}">
                <a16:creationId xmlns:a16="http://schemas.microsoft.com/office/drawing/2014/main" id="{77328455-6B50-4522-8018-231C0686EF21}"/>
              </a:ext>
            </a:extLst>
          </p:cNvPr>
          <p:cNvCxnSpPr>
            <a:cxnSpLocks/>
          </p:cNvCxnSpPr>
          <p:nvPr/>
        </p:nvCxnSpPr>
        <p:spPr>
          <a:xfrm flipH="1">
            <a:off x="1931277" y="-804"/>
            <a:ext cx="1" cy="685800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3">
            <a:extLst>
              <a:ext uri="{FF2B5EF4-FFF2-40B4-BE49-F238E27FC236}">
                <a16:creationId xmlns:a16="http://schemas.microsoft.com/office/drawing/2014/main" id="{211BC787-9600-4F2B-B5AC-C57CA8E69879}"/>
              </a:ext>
            </a:extLst>
          </p:cNvPr>
          <p:cNvSpPr/>
          <p:nvPr/>
        </p:nvSpPr>
        <p:spPr>
          <a:xfrm>
            <a:off x="759702" y="1356475"/>
            <a:ext cx="2343150" cy="2343150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FA0EDF76-542A-4A2C-92E8-3579A945E8A7}"/>
              </a:ext>
            </a:extLst>
          </p:cNvPr>
          <p:cNvSpPr txBox="1"/>
          <p:nvPr/>
        </p:nvSpPr>
        <p:spPr>
          <a:xfrm>
            <a:off x="1035799" y="1688276"/>
            <a:ext cx="1936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Part 03.</a:t>
            </a:r>
            <a:endParaRPr lang="zh-CN" altLang="en-US" sz="44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Box 32">
            <a:extLst>
              <a:ext uri="{FF2B5EF4-FFF2-40B4-BE49-F238E27FC236}">
                <a16:creationId xmlns:a16="http://schemas.microsoft.com/office/drawing/2014/main" id="{059082BA-635C-42CB-A79F-AFF33A57C8B8}"/>
              </a:ext>
            </a:extLst>
          </p:cNvPr>
          <p:cNvSpPr txBox="1"/>
          <p:nvPr/>
        </p:nvSpPr>
        <p:spPr>
          <a:xfrm>
            <a:off x="1155872" y="2457717"/>
            <a:ext cx="2343151" cy="500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55" dirty="0">
                <a:solidFill>
                  <a:schemeClr val="accent3">
                    <a:lumMod val="25000"/>
                  </a:schemeClr>
                </a:solidFill>
                <a:ea typeface="微软雅黑" panose="020B0503020204020204" pitchFamily="34" charset="-122"/>
              </a:rPr>
              <a:t>결과 화면</a:t>
            </a:r>
            <a:endParaRPr lang="en-US" altLang="zh-CN" sz="2655" dirty="0">
              <a:solidFill>
                <a:schemeClr val="accent3">
                  <a:lumMod val="25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3" grpId="0"/>
      <p:bldP spid="13" grpId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23BCAF-5CB6-429E-A252-E1ACB9D22C81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B87BE1B9-A82C-4516-8144-BDC166E66314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8" name="차트 47">
                <a:extLst>
                  <a:ext uri="{FF2B5EF4-FFF2-40B4-BE49-F238E27FC236}">
                    <a16:creationId xmlns:a16="http://schemas.microsoft.com/office/drawing/2014/main" id="{FBC4BDFF-3252-4EF1-BA53-0E00D9CB8E7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74983010"/>
                  </p:ext>
                </p:extLst>
              </p:nvPr>
            </p:nvGraphicFramePr>
            <p:xfrm>
              <a:off x="6446610" y="1658216"/>
              <a:ext cx="5223719" cy="469604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8" name="차트 47">
                <a:extLst>
                  <a:ext uri="{FF2B5EF4-FFF2-40B4-BE49-F238E27FC236}">
                    <a16:creationId xmlns:a16="http://schemas.microsoft.com/office/drawing/2014/main" id="{FBC4BDFF-3252-4EF1-BA53-0E00D9CB8E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6610" y="1658216"/>
                <a:ext cx="5223719" cy="4696047"/>
              </a:xfrm>
              <a:prstGeom prst="rect">
                <a:avLst/>
              </a:prstGeom>
            </p:spPr>
          </p:pic>
        </mc:Fallback>
      </mc:AlternateContent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A45466F-DFFF-4FB1-ABF9-42C1619E4242}"/>
              </a:ext>
            </a:extLst>
          </p:cNvPr>
          <p:cNvCxnSpPr>
            <a:cxnSpLocks/>
          </p:cNvCxnSpPr>
          <p:nvPr/>
        </p:nvCxnSpPr>
        <p:spPr>
          <a:xfrm>
            <a:off x="1658679" y="179453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2D1CB0-1B08-4D14-9FED-F641B8A41F0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5EDEB4-63E7-44A4-A333-D8F6AB79E623}"/>
              </a:ext>
            </a:extLst>
          </p:cNvPr>
          <p:cNvSpPr txBox="1"/>
          <p:nvPr/>
        </p:nvSpPr>
        <p:spPr>
          <a:xfrm>
            <a:off x="189129" y="368926"/>
            <a:ext cx="326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</a:rPr>
              <a:t>오늘은 뭐가 나올까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ko-KR" alt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71AEE57-B99F-483D-91C0-72BD0642C229}"/>
              </a:ext>
            </a:extLst>
          </p:cNvPr>
          <p:cNvCxnSpPr>
            <a:cxnSpLocks/>
          </p:cNvCxnSpPr>
          <p:nvPr/>
        </p:nvCxnSpPr>
        <p:spPr>
          <a:xfrm>
            <a:off x="304800" y="1143000"/>
            <a:ext cx="117265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0AC881D-96E8-4183-8AB9-E20D9A22B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049" y="6641621"/>
            <a:ext cx="2695951" cy="1714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0D6654-C9AC-44B3-9960-970810AB7E63}"/>
              </a:ext>
            </a:extLst>
          </p:cNvPr>
          <p:cNvSpPr txBox="1"/>
          <p:nvPr/>
        </p:nvSpPr>
        <p:spPr>
          <a:xfrm>
            <a:off x="6808146" y="689827"/>
            <a:ext cx="2785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Part 03 </a:t>
            </a: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결과 화면</a:t>
            </a:r>
            <a:endParaRPr lang="ko-KR" altLang="en-US" sz="2000" b="1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9F949FB-6E66-4A44-987E-EB61840F4BA2}"/>
              </a:ext>
            </a:extLst>
          </p:cNvPr>
          <p:cNvSpPr/>
          <p:nvPr/>
        </p:nvSpPr>
        <p:spPr>
          <a:xfrm>
            <a:off x="9499816" y="412494"/>
            <a:ext cx="2503055" cy="646331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사용자 매뉴얼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31212E-A953-4DB3-8296-D7B75689A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644" y="1851414"/>
            <a:ext cx="2189569" cy="4336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4E0C3D-5B20-4E32-A3B3-420962269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999" y="1851414"/>
            <a:ext cx="2189568" cy="4336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B8F0733-9439-4112-B690-BA1FBA12CA46}"/>
              </a:ext>
            </a:extLst>
          </p:cNvPr>
          <p:cNvSpPr/>
          <p:nvPr/>
        </p:nvSpPr>
        <p:spPr>
          <a:xfrm>
            <a:off x="1658679" y="1851414"/>
            <a:ext cx="3210581" cy="61769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음식</a:t>
            </a:r>
            <a:r>
              <a:rPr lang="en-US" altLang="ko-KR" sz="20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/</a:t>
            </a:r>
            <a:r>
              <a:rPr lang="ko-KR" altLang="en-US" sz="20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음료 결과화면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1C1F0-9954-4CCE-8D86-30926F345C56}"/>
              </a:ext>
            </a:extLst>
          </p:cNvPr>
          <p:cNvSpPr txBox="1"/>
          <p:nvPr/>
        </p:nvSpPr>
        <p:spPr>
          <a:xfrm>
            <a:off x="1317905" y="2525991"/>
            <a:ext cx="50098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54F4D"/>
                </a:solidFill>
              </a:rPr>
              <a:t>사용자가 선택한 리스트 항목 중 랜덤으로 나온 </a:t>
            </a:r>
            <a:r>
              <a:rPr lang="ko-KR" altLang="en-US" dirty="0">
                <a:solidFill>
                  <a:srgbClr val="554F4D"/>
                </a:solidFill>
                <a:highlight>
                  <a:srgbClr val="E2CBB7"/>
                </a:highlight>
              </a:rPr>
              <a:t>결과값</a:t>
            </a:r>
            <a:r>
              <a:rPr lang="ko-KR" altLang="en-US" dirty="0">
                <a:solidFill>
                  <a:srgbClr val="554F4D"/>
                </a:solidFill>
              </a:rPr>
              <a:t>이다</a:t>
            </a:r>
            <a:r>
              <a:rPr lang="en-US" altLang="ko-KR" dirty="0">
                <a:solidFill>
                  <a:srgbClr val="554F4D"/>
                </a:solidFill>
              </a:rPr>
              <a:t>.</a:t>
            </a:r>
          </a:p>
          <a:p>
            <a:pPr algn="l"/>
            <a:endParaRPr lang="en-US" altLang="ko-KR" dirty="0">
              <a:solidFill>
                <a:srgbClr val="554F4D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54F4D"/>
                </a:solidFill>
              </a:rPr>
              <a:t>음식의 </a:t>
            </a:r>
            <a:r>
              <a:rPr lang="ko-KR" altLang="en-US" dirty="0">
                <a:solidFill>
                  <a:srgbClr val="554F4D"/>
                </a:solidFill>
                <a:highlight>
                  <a:srgbClr val="E2CBB7"/>
                </a:highlight>
              </a:rPr>
              <a:t>이름과 사진</a:t>
            </a:r>
            <a:r>
              <a:rPr lang="ko-KR" altLang="en-US" dirty="0">
                <a:solidFill>
                  <a:srgbClr val="554F4D"/>
                </a:solidFill>
              </a:rPr>
              <a:t>이 나온다</a:t>
            </a:r>
            <a:r>
              <a:rPr lang="en-US" altLang="ko-KR" dirty="0">
                <a:solidFill>
                  <a:srgbClr val="554F4D"/>
                </a:solidFill>
              </a:rPr>
              <a:t>.</a:t>
            </a:r>
          </a:p>
          <a:p>
            <a:pPr algn="l"/>
            <a:endParaRPr lang="en-US" altLang="ko-KR" dirty="0">
              <a:solidFill>
                <a:srgbClr val="554F4D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54F4D"/>
                </a:solidFill>
              </a:rPr>
              <a:t>메인 화면 버튼을 누를 시 </a:t>
            </a:r>
            <a:r>
              <a:rPr lang="ko-KR" altLang="en-US" dirty="0">
                <a:solidFill>
                  <a:srgbClr val="554F4D"/>
                </a:solidFill>
                <a:highlight>
                  <a:srgbClr val="E2CBB7"/>
                </a:highlight>
              </a:rPr>
              <a:t>메인 화면</a:t>
            </a:r>
            <a:r>
              <a:rPr lang="ko-KR" altLang="en-US" dirty="0">
                <a:solidFill>
                  <a:srgbClr val="554F4D"/>
                </a:solidFill>
              </a:rPr>
              <a:t>으로 이동 하게 된다</a:t>
            </a:r>
            <a:r>
              <a:rPr lang="en-US" altLang="ko-KR" dirty="0">
                <a:solidFill>
                  <a:srgbClr val="554F4D"/>
                </a:solidFill>
              </a:rPr>
              <a:t>.</a:t>
            </a:r>
            <a:r>
              <a:rPr lang="ko-KR" altLang="en-US" dirty="0">
                <a:solidFill>
                  <a:srgbClr val="554F4D"/>
                </a:solidFill>
              </a:rPr>
              <a:t> </a:t>
            </a:r>
            <a:endParaRPr lang="en-US" altLang="ko-KR" dirty="0">
              <a:solidFill>
                <a:srgbClr val="554F4D"/>
              </a:solidFill>
            </a:endParaRPr>
          </a:p>
          <a:p>
            <a:pPr algn="l"/>
            <a:endParaRPr lang="en-US" altLang="ko-KR" dirty="0">
              <a:solidFill>
                <a:srgbClr val="554F4D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54F4D"/>
                </a:solidFill>
              </a:rPr>
              <a:t>음식 사진을 누르면 해당 음식 사진의 </a:t>
            </a:r>
            <a:r>
              <a:rPr lang="ko-KR" altLang="en-US" dirty="0">
                <a:solidFill>
                  <a:srgbClr val="554F4D"/>
                </a:solidFill>
                <a:highlight>
                  <a:srgbClr val="E2CBB7"/>
                </a:highlight>
              </a:rPr>
              <a:t>맛집 위치</a:t>
            </a:r>
            <a:r>
              <a:rPr lang="ko-KR" altLang="en-US" dirty="0">
                <a:solidFill>
                  <a:srgbClr val="554F4D"/>
                </a:solidFill>
              </a:rPr>
              <a:t>가 나오게 된다</a:t>
            </a:r>
            <a:r>
              <a:rPr lang="en-US" altLang="ko-KR" dirty="0">
                <a:solidFill>
                  <a:srgbClr val="554F4D"/>
                </a:solidFill>
              </a:rPr>
              <a:t>.</a:t>
            </a:r>
          </a:p>
          <a:p>
            <a:pPr algn="l"/>
            <a:endParaRPr lang="en-US" altLang="ko-KR" dirty="0">
              <a:solidFill>
                <a:srgbClr val="554F4D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54F4D"/>
                </a:solidFill>
              </a:rPr>
              <a:t>음료도 이와 동일 하지만</a:t>
            </a:r>
            <a:r>
              <a:rPr lang="en-US" altLang="ko-KR" dirty="0">
                <a:solidFill>
                  <a:srgbClr val="554F4D"/>
                </a:solidFill>
              </a:rPr>
              <a:t>, </a:t>
            </a:r>
            <a:r>
              <a:rPr lang="ko-KR" altLang="en-US" u="sng" dirty="0">
                <a:solidFill>
                  <a:srgbClr val="FF0000"/>
                </a:solidFill>
              </a:rPr>
              <a:t>위치는 나오지 않음</a:t>
            </a:r>
            <a:r>
              <a:rPr lang="en-US" altLang="ko-KR" u="sng" dirty="0">
                <a:solidFill>
                  <a:srgbClr val="FF0000"/>
                </a:solidFill>
              </a:rPr>
              <a:t>.</a:t>
            </a:r>
            <a:endParaRPr lang="ko-KR" altLang="en-US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00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468</Words>
  <Application>Microsoft Office PowerPoint</Application>
  <PresentationFormat>와이드스크린</PresentationFormat>
  <Paragraphs>148</Paragraphs>
  <Slides>15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Gill Sans</vt:lpstr>
      <vt:lpstr>HY그래픽M</vt:lpstr>
      <vt:lpstr>HY엽서L</vt:lpstr>
      <vt:lpstr>맑은 고딕</vt:lpstr>
      <vt:lpstr>이롭게 바탕체 Medium</vt:lpstr>
      <vt:lpstr>휴먼편지체</vt:lpstr>
      <vt:lpstr>Arial</vt:lpstr>
      <vt:lpstr>Gabriola</vt:lpstr>
      <vt:lpstr>Impact</vt:lpstr>
      <vt:lpstr>Ink Free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70</cp:revision>
  <dcterms:created xsi:type="dcterms:W3CDTF">2020-05-03T01:37:17Z</dcterms:created>
  <dcterms:modified xsi:type="dcterms:W3CDTF">2021-05-24T04:41:29Z</dcterms:modified>
</cp:coreProperties>
</file>